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306" r:id="rId5"/>
    <p:sldId id="308" r:id="rId6"/>
    <p:sldId id="305" r:id="rId7"/>
    <p:sldId id="259" r:id="rId8"/>
    <p:sldId id="260" r:id="rId9"/>
    <p:sldId id="312" r:id="rId10"/>
    <p:sldId id="261" r:id="rId11"/>
    <p:sldId id="263" r:id="rId12"/>
    <p:sldId id="265" r:id="rId13"/>
    <p:sldId id="264" r:id="rId14"/>
    <p:sldId id="266" r:id="rId15"/>
    <p:sldId id="267" r:id="rId16"/>
    <p:sldId id="303" r:id="rId17"/>
    <p:sldId id="291" r:id="rId18"/>
    <p:sldId id="289" r:id="rId19"/>
    <p:sldId id="271" r:id="rId20"/>
    <p:sldId id="275" r:id="rId21"/>
    <p:sldId id="274" r:id="rId22"/>
    <p:sldId id="311" r:id="rId23"/>
    <p:sldId id="276" r:id="rId24"/>
    <p:sldId id="277" r:id="rId25"/>
    <p:sldId id="278" r:id="rId26"/>
    <p:sldId id="279" r:id="rId27"/>
    <p:sldId id="280" r:id="rId28"/>
    <p:sldId id="281" r:id="rId29"/>
    <p:sldId id="282" r:id="rId30"/>
    <p:sldId id="283" r:id="rId31"/>
    <p:sldId id="284" r:id="rId32"/>
    <p:sldId id="290" r:id="rId33"/>
    <p:sldId id="292" r:id="rId34"/>
    <p:sldId id="313" r:id="rId35"/>
    <p:sldId id="293" r:id="rId36"/>
    <p:sldId id="294" r:id="rId37"/>
    <p:sldId id="295" r:id="rId38"/>
    <p:sldId id="309" r:id="rId39"/>
    <p:sldId id="310" r:id="rId40"/>
    <p:sldId id="299" r:id="rId41"/>
    <p:sldId id="300" r:id="rId42"/>
    <p:sldId id="301" r:id="rId43"/>
    <p:sldId id="302" r:id="rId44"/>
    <p:sldId id="285" r:id="rId45"/>
    <p:sldId id="286" r:id="rId46"/>
    <p:sldId id="287" r:id="rId47"/>
    <p:sldId id="29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CCFF99"/>
    <a:srgbClr val="FF99CC"/>
    <a:srgbClr val="FFFF99"/>
    <a:srgbClr val="FFCCCC"/>
    <a:srgbClr val="DF8751"/>
    <a:srgbClr val="CCFFFF"/>
    <a:srgbClr val="FF7C8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7" autoAdjust="0"/>
    <p:restoredTop sz="94660"/>
  </p:normalViewPr>
  <p:slideViewPr>
    <p:cSldViewPr snapToGrid="0">
      <p:cViewPr varScale="1">
        <p:scale>
          <a:sx n="102" d="100"/>
          <a:sy n="102" d="100"/>
        </p:scale>
        <p:origin x="138" y="4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6710E8A5-56F1-4CB8-BD03-A5E10965B5C8}" type="datetimeFigureOut">
              <a:rPr lang="en-AU" smtClean="0"/>
              <a:t>10/02/2020</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C48695C4-2348-4C83-BA60-DA459FC63AEA}" type="slidenum">
              <a:rPr lang="en-AU" smtClean="0"/>
              <a:t>‹#›</a:t>
            </a:fld>
            <a:endParaRPr lang="en-AU" dirty="0"/>
          </a:p>
        </p:txBody>
      </p:sp>
    </p:spTree>
    <p:extLst>
      <p:ext uri="{BB962C8B-B14F-4D97-AF65-F5344CB8AC3E}">
        <p14:creationId xmlns:p14="http://schemas.microsoft.com/office/powerpoint/2010/main" val="2736012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6710E8A5-56F1-4CB8-BD03-A5E10965B5C8}" type="datetimeFigureOut">
              <a:rPr lang="en-AU" smtClean="0"/>
              <a:t>10/02/2020</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C48695C4-2348-4C83-BA60-DA459FC63AEA}" type="slidenum">
              <a:rPr lang="en-AU" smtClean="0"/>
              <a:t>‹#›</a:t>
            </a:fld>
            <a:endParaRPr lang="en-AU" dirty="0"/>
          </a:p>
        </p:txBody>
      </p:sp>
    </p:spTree>
    <p:extLst>
      <p:ext uri="{BB962C8B-B14F-4D97-AF65-F5344CB8AC3E}">
        <p14:creationId xmlns:p14="http://schemas.microsoft.com/office/powerpoint/2010/main" val="3370048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6710E8A5-56F1-4CB8-BD03-A5E10965B5C8}" type="datetimeFigureOut">
              <a:rPr lang="en-AU" smtClean="0"/>
              <a:t>10/02/2020</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C48695C4-2348-4C83-BA60-DA459FC63AEA}" type="slidenum">
              <a:rPr lang="en-AU" smtClean="0"/>
              <a:t>‹#›</a:t>
            </a:fld>
            <a:endParaRPr lang="en-AU" dirty="0"/>
          </a:p>
        </p:txBody>
      </p:sp>
    </p:spTree>
    <p:extLst>
      <p:ext uri="{BB962C8B-B14F-4D97-AF65-F5344CB8AC3E}">
        <p14:creationId xmlns:p14="http://schemas.microsoft.com/office/powerpoint/2010/main" val="3446849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30EE8A9C-8344-4DEE-8FF3-9A64630D4E33}" type="datetimeFigureOut">
              <a:rPr lang="en-AU" smtClean="0">
                <a:solidFill>
                  <a:prstClr val="black">
                    <a:tint val="75000"/>
                  </a:prstClr>
                </a:solidFill>
              </a:rPr>
              <a:pPr/>
              <a:t>10/02/2020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64E6B310-74FF-4D69-9BC9-D415114E496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731248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30EE8A9C-8344-4DEE-8FF3-9A64630D4E33}" type="datetimeFigureOut">
              <a:rPr lang="en-AU" smtClean="0">
                <a:solidFill>
                  <a:prstClr val="black">
                    <a:tint val="75000"/>
                  </a:prstClr>
                </a:solidFill>
              </a:rPr>
              <a:pPr/>
              <a:t>10/02/2020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64E6B310-74FF-4D69-9BC9-D415114E496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470701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EE8A9C-8344-4DEE-8FF3-9A64630D4E33}" type="datetimeFigureOut">
              <a:rPr lang="en-AU" smtClean="0">
                <a:solidFill>
                  <a:prstClr val="black">
                    <a:tint val="75000"/>
                  </a:prstClr>
                </a:solidFill>
              </a:rPr>
              <a:pPr/>
              <a:t>10/02/2020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64E6B310-74FF-4D69-9BC9-D415114E496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818979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30EE8A9C-8344-4DEE-8FF3-9A64630D4E33}" type="datetimeFigureOut">
              <a:rPr lang="en-AU" smtClean="0">
                <a:solidFill>
                  <a:prstClr val="black">
                    <a:tint val="75000"/>
                  </a:prstClr>
                </a:solidFill>
              </a:rPr>
              <a:pPr/>
              <a:t>10/02/2020</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64E6B310-74FF-4D69-9BC9-D415114E496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402416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30EE8A9C-8344-4DEE-8FF3-9A64630D4E33}" type="datetimeFigureOut">
              <a:rPr lang="en-AU" smtClean="0">
                <a:solidFill>
                  <a:prstClr val="black">
                    <a:tint val="75000"/>
                  </a:prstClr>
                </a:solidFill>
              </a:rPr>
              <a:pPr/>
              <a:t>10/02/2020</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64E6B310-74FF-4D69-9BC9-D415114E496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953899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30EE8A9C-8344-4DEE-8FF3-9A64630D4E33}" type="datetimeFigureOut">
              <a:rPr lang="en-AU" smtClean="0">
                <a:solidFill>
                  <a:prstClr val="black">
                    <a:tint val="75000"/>
                  </a:prstClr>
                </a:solidFill>
              </a:rPr>
              <a:pPr/>
              <a:t>10/02/2020</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64E6B310-74FF-4D69-9BC9-D415114E496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182636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EE8A9C-8344-4DEE-8FF3-9A64630D4E33}" type="datetimeFigureOut">
              <a:rPr lang="en-AU" smtClean="0">
                <a:solidFill>
                  <a:prstClr val="black">
                    <a:tint val="75000"/>
                  </a:prstClr>
                </a:solidFill>
              </a:rPr>
              <a:pPr/>
              <a:t>10/02/2020</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64E6B310-74FF-4D69-9BC9-D415114E496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265015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EE8A9C-8344-4DEE-8FF3-9A64630D4E33}" type="datetimeFigureOut">
              <a:rPr lang="en-AU" smtClean="0">
                <a:solidFill>
                  <a:prstClr val="black">
                    <a:tint val="75000"/>
                  </a:prstClr>
                </a:solidFill>
              </a:rPr>
              <a:pPr/>
              <a:t>10/02/2020</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64E6B310-74FF-4D69-9BC9-D415114E496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904421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6710E8A5-56F1-4CB8-BD03-A5E10965B5C8}" type="datetimeFigureOut">
              <a:rPr lang="en-AU" smtClean="0"/>
              <a:t>10/02/2020</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C48695C4-2348-4C83-BA60-DA459FC63AEA}" type="slidenum">
              <a:rPr lang="en-AU" smtClean="0"/>
              <a:t>‹#›</a:t>
            </a:fld>
            <a:endParaRPr lang="en-AU" dirty="0"/>
          </a:p>
        </p:txBody>
      </p:sp>
    </p:spTree>
    <p:extLst>
      <p:ext uri="{BB962C8B-B14F-4D97-AF65-F5344CB8AC3E}">
        <p14:creationId xmlns:p14="http://schemas.microsoft.com/office/powerpoint/2010/main" val="3609019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EE8A9C-8344-4DEE-8FF3-9A64630D4E33}" type="datetimeFigureOut">
              <a:rPr lang="en-AU" smtClean="0">
                <a:solidFill>
                  <a:prstClr val="black">
                    <a:tint val="75000"/>
                  </a:prstClr>
                </a:solidFill>
              </a:rPr>
              <a:pPr/>
              <a:t>10/02/2020</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64E6B310-74FF-4D69-9BC9-D415114E496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088666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30EE8A9C-8344-4DEE-8FF3-9A64630D4E33}" type="datetimeFigureOut">
              <a:rPr lang="en-AU" smtClean="0">
                <a:solidFill>
                  <a:prstClr val="black">
                    <a:tint val="75000"/>
                  </a:prstClr>
                </a:solidFill>
              </a:rPr>
              <a:pPr/>
              <a:t>10/02/2020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64E6B310-74FF-4D69-9BC9-D415114E496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86340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30EE8A9C-8344-4DEE-8FF3-9A64630D4E33}" type="datetimeFigureOut">
              <a:rPr lang="en-AU" smtClean="0">
                <a:solidFill>
                  <a:prstClr val="black">
                    <a:tint val="75000"/>
                  </a:prstClr>
                </a:solidFill>
              </a:rPr>
              <a:pPr/>
              <a:t>10/02/2020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64E6B310-74FF-4D69-9BC9-D415114E496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335210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10E8A5-56F1-4CB8-BD03-A5E10965B5C8}" type="datetimeFigureOut">
              <a:rPr lang="en-AU" smtClean="0"/>
              <a:t>10/02/2020</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C48695C4-2348-4C83-BA60-DA459FC63AEA}" type="slidenum">
              <a:rPr lang="en-AU" smtClean="0"/>
              <a:t>‹#›</a:t>
            </a:fld>
            <a:endParaRPr lang="en-AU" dirty="0"/>
          </a:p>
        </p:txBody>
      </p:sp>
    </p:spTree>
    <p:extLst>
      <p:ext uri="{BB962C8B-B14F-4D97-AF65-F5344CB8AC3E}">
        <p14:creationId xmlns:p14="http://schemas.microsoft.com/office/powerpoint/2010/main" val="722463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6710E8A5-56F1-4CB8-BD03-A5E10965B5C8}" type="datetimeFigureOut">
              <a:rPr lang="en-AU" smtClean="0"/>
              <a:t>10/02/2020</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C48695C4-2348-4C83-BA60-DA459FC63AEA}" type="slidenum">
              <a:rPr lang="en-AU" smtClean="0"/>
              <a:t>‹#›</a:t>
            </a:fld>
            <a:endParaRPr lang="en-AU" dirty="0"/>
          </a:p>
        </p:txBody>
      </p:sp>
    </p:spTree>
    <p:extLst>
      <p:ext uri="{BB962C8B-B14F-4D97-AF65-F5344CB8AC3E}">
        <p14:creationId xmlns:p14="http://schemas.microsoft.com/office/powerpoint/2010/main" val="321220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6710E8A5-56F1-4CB8-BD03-A5E10965B5C8}" type="datetimeFigureOut">
              <a:rPr lang="en-AU" smtClean="0"/>
              <a:t>10/02/2020</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C48695C4-2348-4C83-BA60-DA459FC63AEA}" type="slidenum">
              <a:rPr lang="en-AU" smtClean="0"/>
              <a:t>‹#›</a:t>
            </a:fld>
            <a:endParaRPr lang="en-AU" dirty="0"/>
          </a:p>
        </p:txBody>
      </p:sp>
    </p:spTree>
    <p:extLst>
      <p:ext uri="{BB962C8B-B14F-4D97-AF65-F5344CB8AC3E}">
        <p14:creationId xmlns:p14="http://schemas.microsoft.com/office/powerpoint/2010/main" val="138998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6710E8A5-56F1-4CB8-BD03-A5E10965B5C8}" type="datetimeFigureOut">
              <a:rPr lang="en-AU" smtClean="0"/>
              <a:t>10/02/2020</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C48695C4-2348-4C83-BA60-DA459FC63AEA}" type="slidenum">
              <a:rPr lang="en-AU" smtClean="0"/>
              <a:t>‹#›</a:t>
            </a:fld>
            <a:endParaRPr lang="en-AU" dirty="0"/>
          </a:p>
        </p:txBody>
      </p:sp>
    </p:spTree>
    <p:extLst>
      <p:ext uri="{BB962C8B-B14F-4D97-AF65-F5344CB8AC3E}">
        <p14:creationId xmlns:p14="http://schemas.microsoft.com/office/powerpoint/2010/main" val="1627527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10E8A5-56F1-4CB8-BD03-A5E10965B5C8}" type="datetimeFigureOut">
              <a:rPr lang="en-AU" smtClean="0"/>
              <a:t>10/02/2020</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C48695C4-2348-4C83-BA60-DA459FC63AEA}" type="slidenum">
              <a:rPr lang="en-AU" smtClean="0"/>
              <a:t>‹#›</a:t>
            </a:fld>
            <a:endParaRPr lang="en-AU" dirty="0"/>
          </a:p>
        </p:txBody>
      </p:sp>
    </p:spTree>
    <p:extLst>
      <p:ext uri="{BB962C8B-B14F-4D97-AF65-F5344CB8AC3E}">
        <p14:creationId xmlns:p14="http://schemas.microsoft.com/office/powerpoint/2010/main" val="4236091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10E8A5-56F1-4CB8-BD03-A5E10965B5C8}" type="datetimeFigureOut">
              <a:rPr lang="en-AU" smtClean="0"/>
              <a:t>10/02/2020</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C48695C4-2348-4C83-BA60-DA459FC63AEA}" type="slidenum">
              <a:rPr lang="en-AU" smtClean="0"/>
              <a:t>‹#›</a:t>
            </a:fld>
            <a:endParaRPr lang="en-AU" dirty="0"/>
          </a:p>
        </p:txBody>
      </p:sp>
    </p:spTree>
    <p:extLst>
      <p:ext uri="{BB962C8B-B14F-4D97-AF65-F5344CB8AC3E}">
        <p14:creationId xmlns:p14="http://schemas.microsoft.com/office/powerpoint/2010/main" val="2224311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10E8A5-56F1-4CB8-BD03-A5E10965B5C8}" type="datetimeFigureOut">
              <a:rPr lang="en-AU" smtClean="0"/>
              <a:t>10/02/2020</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C48695C4-2348-4C83-BA60-DA459FC63AEA}" type="slidenum">
              <a:rPr lang="en-AU" smtClean="0"/>
              <a:t>‹#›</a:t>
            </a:fld>
            <a:endParaRPr lang="en-AU" dirty="0"/>
          </a:p>
        </p:txBody>
      </p:sp>
    </p:spTree>
    <p:extLst>
      <p:ext uri="{BB962C8B-B14F-4D97-AF65-F5344CB8AC3E}">
        <p14:creationId xmlns:p14="http://schemas.microsoft.com/office/powerpoint/2010/main" val="4100767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10E8A5-56F1-4CB8-BD03-A5E10965B5C8}" type="datetimeFigureOut">
              <a:rPr lang="en-AU" smtClean="0"/>
              <a:t>10/02/2020</a:t>
            </a:fld>
            <a:endParaRPr lang="en-AU"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8695C4-2348-4C83-BA60-DA459FC63AEA}" type="slidenum">
              <a:rPr lang="en-AU" smtClean="0"/>
              <a:t>‹#›</a:t>
            </a:fld>
            <a:endParaRPr lang="en-AU" dirty="0"/>
          </a:p>
        </p:txBody>
      </p:sp>
    </p:spTree>
    <p:extLst>
      <p:ext uri="{BB962C8B-B14F-4D97-AF65-F5344CB8AC3E}">
        <p14:creationId xmlns:p14="http://schemas.microsoft.com/office/powerpoint/2010/main" val="681080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EE8A9C-8344-4DEE-8FF3-9A64630D4E33}" type="datetimeFigureOut">
              <a:rPr lang="en-AU" smtClean="0">
                <a:solidFill>
                  <a:prstClr val="black">
                    <a:tint val="75000"/>
                  </a:prstClr>
                </a:solidFill>
              </a:rPr>
              <a:pPr/>
              <a:t>10/02/2020</a:t>
            </a:fld>
            <a:endParaRPr lang="en-A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E6B310-74FF-4D69-9BC9-D415114E496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452440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image" Target="../media/image7.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9.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12.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image" Target="../media/image14.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image" Target="../media/image15.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image" Target="../media/image16.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image" Target="../media/image17.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image" Target="../media/image18.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image" Target="../media/image19.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image" Target="../media/image20.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490331" y="1073426"/>
            <a:ext cx="10177670" cy="4524315"/>
          </a:xfrm>
          <a:prstGeom prst="rect">
            <a:avLst/>
          </a:prstGeom>
          <a:noFill/>
        </p:spPr>
        <p:txBody>
          <a:bodyPr wrap="square" rtlCol="0">
            <a:spAutoFit/>
          </a:bodyPr>
          <a:lstStyle/>
          <a:p>
            <a:pPr algn="ctr"/>
            <a:r>
              <a:rPr lang="en-AU" sz="4800" b="1" dirty="0">
                <a:solidFill>
                  <a:srgbClr val="FFFF99"/>
                </a:solidFill>
                <a:latin typeface="Arial Black" panose="020B0A04020102020204" pitchFamily="34" charset="0"/>
              </a:rPr>
              <a:t>Recontextualising Catholic school Religious Education:  Educating young people spiritually, morally and religiously for the 21</a:t>
            </a:r>
            <a:r>
              <a:rPr lang="en-AU" sz="4800" b="1" baseline="30000" dirty="0">
                <a:solidFill>
                  <a:srgbClr val="FFFF99"/>
                </a:solidFill>
                <a:latin typeface="Arial Black" panose="020B0A04020102020204" pitchFamily="34" charset="0"/>
              </a:rPr>
              <a:t>st</a:t>
            </a:r>
            <a:r>
              <a:rPr lang="en-AU" sz="4800" b="1" dirty="0">
                <a:solidFill>
                  <a:srgbClr val="FFFF99"/>
                </a:solidFill>
                <a:latin typeface="Arial Black" panose="020B0A04020102020204" pitchFamily="34" charset="0"/>
              </a:rPr>
              <a:t> </a:t>
            </a:r>
            <a:r>
              <a:rPr lang="en-AU" sz="4800" b="1" dirty="0" smtClean="0">
                <a:solidFill>
                  <a:srgbClr val="FFFF99"/>
                </a:solidFill>
                <a:latin typeface="Arial Black" panose="020B0A04020102020204" pitchFamily="34" charset="0"/>
              </a:rPr>
              <a:t>century</a:t>
            </a:r>
            <a:endParaRPr lang="en-AU" sz="4800" dirty="0">
              <a:solidFill>
                <a:srgbClr val="FFFF99"/>
              </a:solidFill>
              <a:latin typeface="Arial Black" panose="020B0A04020102020204" pitchFamily="34" charset="0"/>
            </a:endParaRPr>
          </a:p>
        </p:txBody>
      </p:sp>
    </p:spTree>
    <p:extLst>
      <p:ext uri="{BB962C8B-B14F-4D97-AF65-F5344CB8AC3E}">
        <p14:creationId xmlns:p14="http://schemas.microsoft.com/office/powerpoint/2010/main" val="4092246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492369" y="211019"/>
            <a:ext cx="11230708" cy="3600986"/>
          </a:xfrm>
          <a:prstGeom prst="rect">
            <a:avLst/>
          </a:prstGeom>
          <a:noFill/>
        </p:spPr>
        <p:txBody>
          <a:bodyPr wrap="square" rtlCol="0">
            <a:spAutoFit/>
          </a:bodyPr>
          <a:lstStyle/>
          <a:p>
            <a:r>
              <a:rPr lang="en-US" sz="2800" b="1" dirty="0" smtClean="0">
                <a:solidFill>
                  <a:srgbClr val="FFFF99"/>
                </a:solidFill>
                <a:latin typeface="Arial" panose="020B0604020202020204" pitchFamily="34" charset="0"/>
                <a:cs typeface="Arial" panose="020B0604020202020204" pitchFamily="34" charset="0"/>
              </a:rPr>
              <a:t>Brisbane CEO  2019   Y11-12 Non accredited study</a:t>
            </a:r>
          </a:p>
          <a:p>
            <a:r>
              <a:rPr lang="en-US" sz="2800" b="1" dirty="0" smtClean="0">
                <a:solidFill>
                  <a:srgbClr val="99CCFF"/>
                </a:solidFill>
                <a:latin typeface="Arial" panose="020B0604020202020204" pitchFamily="34" charset="0"/>
                <a:cs typeface="Arial" panose="020B0604020202020204" pitchFamily="34" charset="0"/>
              </a:rPr>
              <a:t>Religion, Meaning and Life</a:t>
            </a:r>
          </a:p>
          <a:p>
            <a:endParaRPr lang="en-US" sz="1200" b="1" dirty="0">
              <a:solidFill>
                <a:srgbClr val="FFFF99"/>
              </a:solidFill>
              <a:latin typeface="Arial" panose="020B0604020202020204" pitchFamily="34" charset="0"/>
              <a:cs typeface="Arial" panose="020B0604020202020204" pitchFamily="34" charset="0"/>
            </a:endParaRPr>
          </a:p>
          <a:p>
            <a:r>
              <a:rPr lang="en-US" sz="2800" b="1" dirty="0">
                <a:solidFill>
                  <a:schemeClr val="bg1"/>
                </a:solidFill>
                <a:latin typeface="Arial" panose="020B0604020202020204" pitchFamily="34" charset="0"/>
                <a:cs typeface="Arial" panose="020B0604020202020204" pitchFamily="34" charset="0"/>
              </a:rPr>
              <a:t>Young people are confronted by the complexities, dilemmas and conflicting interpretations of life’s meaning and purpose.  They require, more than ever, the skill of critical thinking in order to navigate an uncertain and pluralistic world</a:t>
            </a:r>
            <a:r>
              <a:rPr lang="en-US" sz="2800" b="1" dirty="0" smtClean="0">
                <a:solidFill>
                  <a:schemeClr val="bg1"/>
                </a:solidFill>
                <a:latin typeface="Arial" panose="020B0604020202020204" pitchFamily="34" charset="0"/>
                <a:cs typeface="Arial" panose="020B0604020202020204" pitchFamily="34" charset="0"/>
              </a:rPr>
              <a:t>.</a:t>
            </a:r>
          </a:p>
          <a:p>
            <a:endParaRPr lang="en-US" sz="2400" dirty="0" smtClean="0">
              <a:solidFill>
                <a:schemeClr val="bg1"/>
              </a:solidFill>
              <a:latin typeface="Arial" panose="020B0604020202020204" pitchFamily="34" charset="0"/>
              <a:cs typeface="Arial" panose="020B0604020202020204" pitchFamily="34" charset="0"/>
            </a:endParaRPr>
          </a:p>
          <a:p>
            <a:r>
              <a:rPr lang="en-US" sz="2400" dirty="0" smtClean="0">
                <a:solidFill>
                  <a:schemeClr val="bg1"/>
                </a:solidFill>
                <a:latin typeface="Arial" panose="020B0604020202020204" pitchFamily="34" charset="0"/>
                <a:cs typeface="Arial" panose="020B0604020202020204" pitchFamily="34" charset="0"/>
              </a:rPr>
              <a:t>(At the start of the Rationale statement)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9052860"/>
      </p:ext>
    </p:extLst>
  </p:cSld>
  <p:clrMapOvr>
    <a:masterClrMapping/>
  </p:clrMapOvr>
  <mc:AlternateContent xmlns:mc="http://schemas.openxmlformats.org/markup-compatibility/2006" xmlns:p14="http://schemas.microsoft.com/office/powerpoint/2010/main">
    <mc:Choice Requires="p14">
      <p:transition spd="slow" p14:dur="2000" advTm="39207"/>
    </mc:Choice>
    <mc:Fallback xmlns="">
      <p:transition spd="slow" advTm="39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 name="TextBox 1"/>
          <p:cNvSpPr txBox="1"/>
          <p:nvPr/>
        </p:nvSpPr>
        <p:spPr>
          <a:xfrm>
            <a:off x="578827" y="375142"/>
            <a:ext cx="11230708" cy="4770537"/>
          </a:xfrm>
          <a:prstGeom prst="rect">
            <a:avLst/>
          </a:prstGeom>
        </p:spPr>
        <p:txBody>
          <a:bodyPr wrap="square" rtlCol="0">
            <a:spAutoFit/>
          </a:bodyPr>
          <a:lstStyle/>
          <a:p>
            <a:pPr algn="ctr"/>
            <a:r>
              <a:rPr lang="en-US" sz="4000" b="1" dirty="0" smtClean="0">
                <a:solidFill>
                  <a:srgbClr val="99CCFF"/>
                </a:solidFill>
                <a:latin typeface="Arial" panose="020B0604020202020204" pitchFamily="34" charset="0"/>
                <a:cs typeface="Arial" panose="020B0604020202020204" pitchFamily="34" charset="0"/>
              </a:rPr>
              <a:t>Where does Australian Catholic school Religious Education stand in relation to the role just considered?</a:t>
            </a:r>
          </a:p>
          <a:p>
            <a:endParaRPr lang="en-US" sz="4000" b="1" dirty="0">
              <a:solidFill>
                <a:srgbClr val="FFFF99"/>
              </a:solidFill>
              <a:latin typeface="Arial" panose="020B0604020202020204" pitchFamily="34" charset="0"/>
              <a:cs typeface="Arial" panose="020B0604020202020204" pitchFamily="34" charset="0"/>
            </a:endParaRPr>
          </a:p>
          <a:p>
            <a:r>
              <a:rPr lang="en-US" sz="3600" b="1" dirty="0" smtClean="0">
                <a:solidFill>
                  <a:srgbClr val="FFFF99"/>
                </a:solidFill>
                <a:latin typeface="Arial" panose="020B0604020202020204" pitchFamily="34" charset="0"/>
                <a:cs typeface="Arial" panose="020B0604020202020204" pitchFamily="34" charset="0"/>
              </a:rPr>
              <a:t>Identification of the trajectory in the discourse of Catholic school Religious Education (the language and constructs for articulating purposes and explaining practices)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42080275"/>
      </p:ext>
    </p:extLst>
  </p:cSld>
  <p:clrMapOvr>
    <a:masterClrMapping/>
  </p:clrMapOvr>
  <mc:AlternateContent xmlns:mc="http://schemas.openxmlformats.org/markup-compatibility/2006" xmlns:p14="http://schemas.microsoft.com/office/powerpoint/2010/main">
    <mc:Choice Requires="p14">
      <p:transition spd="slow" p14:dur="2000" advTm="26612"/>
    </mc:Choice>
    <mc:Fallback xmlns="">
      <p:transition spd="slow" advTm="26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 name="TextBox 1"/>
          <p:cNvSpPr txBox="1"/>
          <p:nvPr/>
        </p:nvSpPr>
        <p:spPr>
          <a:xfrm>
            <a:off x="492369" y="211019"/>
            <a:ext cx="11230708" cy="6324808"/>
          </a:xfrm>
          <a:prstGeom prst="rect">
            <a:avLst/>
          </a:prstGeom>
        </p:spPr>
        <p:txBody>
          <a:bodyPr wrap="square" rtlCol="0">
            <a:spAutoFit/>
          </a:bodyPr>
          <a:lstStyle/>
          <a:p>
            <a:r>
              <a:rPr lang="en-AU" sz="2800" b="1" dirty="0" smtClean="0">
                <a:solidFill>
                  <a:srgbClr val="99CCFF"/>
                </a:solidFill>
                <a:latin typeface="Arial" panose="020B0604020202020204" pitchFamily="34" charset="0"/>
                <a:cs typeface="Arial" panose="020B0604020202020204" pitchFamily="34" charset="0"/>
              </a:rPr>
              <a:t>The discourse of Australian Catholic school Religious Education appears to be on a trajectory described as ‘</a:t>
            </a:r>
            <a:r>
              <a:rPr lang="en-AU" sz="2800" b="1" dirty="0">
                <a:solidFill>
                  <a:srgbClr val="99CCFF"/>
                </a:solidFill>
                <a:latin typeface="Arial" panose="020B0604020202020204" pitchFamily="34" charset="0"/>
                <a:cs typeface="Arial" panose="020B0604020202020204" pitchFamily="34" charset="0"/>
              </a:rPr>
              <a:t>ecclesiastical </a:t>
            </a:r>
            <a:r>
              <a:rPr lang="en-AU" sz="2800" b="1" dirty="0" smtClean="0">
                <a:solidFill>
                  <a:srgbClr val="99CCFF"/>
                </a:solidFill>
                <a:latin typeface="Arial" panose="020B0604020202020204" pitchFamily="34" charset="0"/>
                <a:cs typeface="Arial" panose="020B0604020202020204" pitchFamily="34" charset="0"/>
              </a:rPr>
              <a:t>drift’</a:t>
            </a:r>
          </a:p>
          <a:p>
            <a:endParaRPr lang="en-AU" sz="1200" b="1" dirty="0">
              <a:solidFill>
                <a:schemeClr val="bg1"/>
              </a:solidFill>
              <a:latin typeface="Arial" panose="020B0604020202020204" pitchFamily="34" charset="0"/>
              <a:cs typeface="Arial" panose="020B0604020202020204" pitchFamily="34" charset="0"/>
            </a:endParaRPr>
          </a:p>
          <a:p>
            <a:r>
              <a:rPr lang="en-AU" sz="2700" b="1" dirty="0">
                <a:solidFill>
                  <a:schemeClr val="bg1"/>
                </a:solidFill>
                <a:latin typeface="Arial" panose="020B0604020202020204" pitchFamily="34" charset="0"/>
                <a:cs typeface="Arial" panose="020B0604020202020204" pitchFamily="34" charset="0"/>
              </a:rPr>
              <a:t>Ecclesiastical drift </a:t>
            </a:r>
            <a:r>
              <a:rPr lang="en-AU" sz="2700" b="1" dirty="0" smtClean="0">
                <a:solidFill>
                  <a:schemeClr val="bg1"/>
                </a:solidFill>
                <a:latin typeface="Arial" panose="020B0604020202020204" pitchFamily="34" charset="0"/>
                <a:cs typeface="Arial" panose="020B0604020202020204" pitchFamily="34" charset="0"/>
              </a:rPr>
              <a:t>occurred where </a:t>
            </a:r>
            <a:r>
              <a:rPr lang="en-AU" sz="2700" b="1" dirty="0">
                <a:solidFill>
                  <a:schemeClr val="bg1"/>
                </a:solidFill>
                <a:latin typeface="Arial" panose="020B0604020202020204" pitchFamily="34" charset="0"/>
                <a:cs typeface="Arial" panose="020B0604020202020204" pitchFamily="34" charset="0"/>
              </a:rPr>
              <a:t>the discourse about </a:t>
            </a:r>
            <a:r>
              <a:rPr lang="en-AU" sz="2700" b="1" dirty="0" smtClean="0">
                <a:solidFill>
                  <a:schemeClr val="bg1"/>
                </a:solidFill>
                <a:latin typeface="Arial" panose="020B0604020202020204" pitchFamily="34" charset="0"/>
                <a:cs typeface="Arial" panose="020B0604020202020204" pitchFamily="34" charset="0"/>
              </a:rPr>
              <a:t>purposes </a:t>
            </a:r>
            <a:r>
              <a:rPr lang="en-AU" sz="2700" b="1" dirty="0">
                <a:solidFill>
                  <a:schemeClr val="bg1"/>
                </a:solidFill>
                <a:latin typeface="Arial" panose="020B0604020202020204" pitchFamily="34" charset="0"/>
                <a:cs typeface="Arial" panose="020B0604020202020204" pitchFamily="34" charset="0"/>
              </a:rPr>
              <a:t>and practices has </a:t>
            </a:r>
            <a:r>
              <a:rPr lang="en-AU" sz="2700" b="1" dirty="0" smtClean="0">
                <a:solidFill>
                  <a:schemeClr val="bg1"/>
                </a:solidFill>
                <a:latin typeface="Arial" panose="020B0604020202020204" pitchFamily="34" charset="0"/>
                <a:cs typeface="Arial" panose="020B0604020202020204" pitchFamily="34" charset="0"/>
              </a:rPr>
              <a:t>gradually and incrementally come </a:t>
            </a:r>
            <a:r>
              <a:rPr lang="en-AU" sz="2700" b="1" dirty="0">
                <a:solidFill>
                  <a:schemeClr val="bg1"/>
                </a:solidFill>
                <a:latin typeface="Arial" panose="020B0604020202020204" pitchFamily="34" charset="0"/>
                <a:cs typeface="Arial" panose="020B0604020202020204" pitchFamily="34" charset="0"/>
              </a:rPr>
              <a:t>to be dominated almost exclusively by </a:t>
            </a:r>
            <a:r>
              <a:rPr lang="en-AU" sz="2700" b="1" dirty="0" smtClean="0">
                <a:solidFill>
                  <a:schemeClr val="bg1"/>
                </a:solidFill>
                <a:latin typeface="Arial" panose="020B0604020202020204" pitchFamily="34" charset="0"/>
                <a:cs typeface="Arial" panose="020B0604020202020204" pitchFamily="34" charset="0"/>
              </a:rPr>
              <a:t>ecclesiastical constructs </a:t>
            </a:r>
            <a:r>
              <a:rPr lang="en-AU" sz="2700" b="1" dirty="0">
                <a:solidFill>
                  <a:schemeClr val="bg1"/>
                </a:solidFill>
                <a:latin typeface="Arial" panose="020B0604020202020204" pitchFamily="34" charset="0"/>
                <a:cs typeface="Arial" panose="020B0604020202020204" pitchFamily="34" charset="0"/>
              </a:rPr>
              <a:t>like faith development, faith formation, Catholic identity, new evangelisation and Catholic mission.  </a:t>
            </a:r>
            <a:endParaRPr lang="en-AU" sz="2700" b="1" dirty="0" smtClean="0">
              <a:solidFill>
                <a:schemeClr val="bg1"/>
              </a:solidFill>
              <a:latin typeface="Arial" panose="020B0604020202020204" pitchFamily="34" charset="0"/>
              <a:cs typeface="Arial" panose="020B0604020202020204" pitchFamily="34" charset="0"/>
            </a:endParaRPr>
          </a:p>
          <a:p>
            <a:endParaRPr lang="en-AU" sz="1200" b="1" dirty="0" smtClean="0">
              <a:solidFill>
                <a:schemeClr val="bg1"/>
              </a:solidFill>
              <a:latin typeface="Arial" panose="020B0604020202020204" pitchFamily="34" charset="0"/>
              <a:cs typeface="Arial" panose="020B0604020202020204" pitchFamily="34" charset="0"/>
            </a:endParaRPr>
          </a:p>
          <a:p>
            <a:r>
              <a:rPr lang="en-AU" sz="2700" b="1" dirty="0" smtClean="0">
                <a:solidFill>
                  <a:srgbClr val="FFFF99"/>
                </a:solidFill>
                <a:latin typeface="Arial" panose="020B0604020202020204" pitchFamily="34" charset="0"/>
                <a:cs typeface="Arial" panose="020B0604020202020204" pitchFamily="34" charset="0"/>
              </a:rPr>
              <a:t>When religious education is projected as, and where it is perceived to be, an exclusively </a:t>
            </a:r>
            <a:r>
              <a:rPr lang="en-AU" sz="2700" b="1" i="1" dirty="0" smtClean="0">
                <a:solidFill>
                  <a:srgbClr val="CCFFFF"/>
                </a:solidFill>
                <a:latin typeface="Arial" panose="020B0604020202020204" pitchFamily="34" charset="0"/>
                <a:cs typeface="Arial" panose="020B0604020202020204" pitchFamily="34" charset="0"/>
              </a:rPr>
              <a:t>ecclesiastical</a:t>
            </a:r>
            <a:r>
              <a:rPr lang="en-AU" sz="2700" b="1" dirty="0" smtClean="0">
                <a:solidFill>
                  <a:srgbClr val="CCFFFF"/>
                </a:solidFill>
                <a:latin typeface="Arial" panose="020B0604020202020204" pitchFamily="34" charset="0"/>
                <a:cs typeface="Arial" panose="020B0604020202020204" pitchFamily="34" charset="0"/>
              </a:rPr>
              <a:t> </a:t>
            </a:r>
            <a:r>
              <a:rPr lang="en-AU" sz="2700" b="1" dirty="0" smtClean="0">
                <a:solidFill>
                  <a:srgbClr val="FFFF99"/>
                </a:solidFill>
                <a:latin typeface="Arial" panose="020B0604020202020204" pitchFamily="34" charset="0"/>
                <a:cs typeface="Arial" panose="020B0604020202020204" pitchFamily="34" charset="0"/>
              </a:rPr>
              <a:t>activity and not an </a:t>
            </a:r>
            <a:r>
              <a:rPr lang="en-AU" sz="2700" b="1" i="1" dirty="0" smtClean="0">
                <a:solidFill>
                  <a:srgbClr val="CCFFFF"/>
                </a:solidFill>
                <a:latin typeface="Arial" panose="020B0604020202020204" pitchFamily="34" charset="0"/>
                <a:cs typeface="Arial" panose="020B0604020202020204" pitchFamily="34" charset="0"/>
              </a:rPr>
              <a:t>educational</a:t>
            </a:r>
            <a:r>
              <a:rPr lang="en-AU" sz="2700" b="1" dirty="0" smtClean="0">
                <a:solidFill>
                  <a:srgbClr val="CCFFFF"/>
                </a:solidFill>
                <a:latin typeface="Arial" panose="020B0604020202020204" pitchFamily="34" charset="0"/>
                <a:cs typeface="Arial" panose="020B0604020202020204" pitchFamily="34" charset="0"/>
              </a:rPr>
              <a:t> </a:t>
            </a:r>
            <a:r>
              <a:rPr lang="en-AU" sz="2700" b="1" dirty="0" smtClean="0">
                <a:solidFill>
                  <a:srgbClr val="FFFF99"/>
                </a:solidFill>
                <a:latin typeface="Arial" panose="020B0604020202020204" pitchFamily="34" charset="0"/>
                <a:cs typeface="Arial" panose="020B0604020202020204" pitchFamily="34" charset="0"/>
              </a:rPr>
              <a:t>one (a </a:t>
            </a:r>
            <a:r>
              <a:rPr lang="en-AU" sz="2700" b="1" dirty="0" smtClean="0">
                <a:solidFill>
                  <a:srgbClr val="CCFFFF"/>
                </a:solidFill>
                <a:latin typeface="Arial" panose="020B0604020202020204" pitchFamily="34" charset="0"/>
                <a:cs typeface="Arial" panose="020B0604020202020204" pitchFamily="34" charset="0"/>
              </a:rPr>
              <a:t>church </a:t>
            </a:r>
            <a:r>
              <a:rPr lang="en-AU" sz="2700" b="1" dirty="0" smtClean="0">
                <a:solidFill>
                  <a:srgbClr val="FFFF99"/>
                </a:solidFill>
                <a:latin typeface="Arial" panose="020B0604020202020204" pitchFamily="34" charset="0"/>
                <a:cs typeface="Arial" panose="020B0604020202020204" pitchFamily="34" charset="0"/>
              </a:rPr>
              <a:t>activity, not a </a:t>
            </a:r>
            <a:r>
              <a:rPr lang="en-AU" sz="2700" b="1" dirty="0" smtClean="0">
                <a:solidFill>
                  <a:srgbClr val="CCFFFF"/>
                </a:solidFill>
                <a:latin typeface="Arial" panose="020B0604020202020204" pitchFamily="34" charset="0"/>
                <a:cs typeface="Arial" panose="020B0604020202020204" pitchFamily="34" charset="0"/>
              </a:rPr>
              <a:t>school </a:t>
            </a:r>
            <a:r>
              <a:rPr lang="en-AU" sz="2700" b="1" dirty="0" smtClean="0">
                <a:solidFill>
                  <a:srgbClr val="FFFF99"/>
                </a:solidFill>
                <a:latin typeface="Arial" panose="020B0604020202020204" pitchFamily="34" charset="0"/>
                <a:cs typeface="Arial" panose="020B0604020202020204" pitchFamily="34" charset="0"/>
              </a:rPr>
              <a:t>one) students, parents and teachers tend to see RE as </a:t>
            </a:r>
            <a:r>
              <a:rPr lang="en-AU" sz="2700" b="1" smtClean="0">
                <a:solidFill>
                  <a:srgbClr val="FFFF99"/>
                </a:solidFill>
                <a:latin typeface="Arial" panose="020B0604020202020204" pitchFamily="34" charset="0"/>
                <a:cs typeface="Arial" panose="020B0604020202020204" pitchFamily="34" charset="0"/>
              </a:rPr>
              <a:t>not an </a:t>
            </a:r>
            <a:r>
              <a:rPr lang="en-AU" sz="2700" b="1" dirty="0" smtClean="0">
                <a:solidFill>
                  <a:srgbClr val="FFFF99"/>
                </a:solidFill>
                <a:latin typeface="Arial" panose="020B0604020202020204" pitchFamily="34" charset="0"/>
                <a:cs typeface="Arial" panose="020B0604020202020204" pitchFamily="34" charset="0"/>
              </a:rPr>
              <a:t>integral part of the curriculum, but a nominal requirement of Catholic school authorities which has little relevance to young people’s education and personal lives.</a:t>
            </a:r>
          </a:p>
          <a:p>
            <a:endParaRPr lang="en-AU" sz="2800" b="1" dirty="0">
              <a:solidFill>
                <a:schemeClr val="bg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23568258"/>
      </p:ext>
    </p:extLst>
  </p:cSld>
  <p:clrMapOvr>
    <a:masterClrMapping/>
  </p:clrMapOvr>
  <mc:AlternateContent xmlns:mc="http://schemas.openxmlformats.org/markup-compatibility/2006" xmlns:p14="http://schemas.microsoft.com/office/powerpoint/2010/main">
    <mc:Choice Requires="p14">
      <p:transition spd="slow" p14:dur="2000" advTm="75069"/>
    </mc:Choice>
    <mc:Fallback xmlns="">
      <p:transition spd="slow" advTm="75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 name="TextBox 1"/>
          <p:cNvSpPr txBox="1"/>
          <p:nvPr/>
        </p:nvSpPr>
        <p:spPr>
          <a:xfrm>
            <a:off x="492369" y="211019"/>
            <a:ext cx="11230708" cy="5524589"/>
          </a:xfrm>
          <a:prstGeom prst="rect">
            <a:avLst/>
          </a:prstGeom>
        </p:spPr>
        <p:txBody>
          <a:bodyPr wrap="square" rtlCol="0">
            <a:spAutoFit/>
          </a:bodyPr>
          <a:lstStyle/>
          <a:p>
            <a:r>
              <a:rPr lang="en-AU" sz="2800" b="1" i="1" dirty="0" smtClean="0">
                <a:solidFill>
                  <a:srgbClr val="99CCFF"/>
                </a:solidFill>
                <a:latin typeface="Arial" panose="020B0604020202020204" pitchFamily="34" charset="0"/>
                <a:cs typeface="Arial" panose="020B0604020202020204" pitchFamily="34" charset="0"/>
              </a:rPr>
              <a:t>Excessive use of church language, at the expense of the word education:- </a:t>
            </a:r>
          </a:p>
          <a:p>
            <a:endParaRPr lang="en-AU" sz="2800" b="1" dirty="0" smtClean="0">
              <a:solidFill>
                <a:srgbClr val="99CCFF"/>
              </a:solidFill>
              <a:latin typeface="Arial" panose="020B0604020202020204" pitchFamily="34" charset="0"/>
              <a:cs typeface="Arial" panose="020B0604020202020204" pitchFamily="34" charset="0"/>
            </a:endParaRPr>
          </a:p>
          <a:p>
            <a:r>
              <a:rPr lang="en-AU" sz="2800" b="1" dirty="0" smtClean="0">
                <a:solidFill>
                  <a:srgbClr val="FFFF99"/>
                </a:solidFill>
                <a:latin typeface="Arial" panose="020B0604020202020204" pitchFamily="34" charset="0"/>
                <a:cs typeface="Arial" panose="020B0604020202020204" pitchFamily="34" charset="0"/>
              </a:rPr>
              <a:t>Turns the focus ‘</a:t>
            </a:r>
            <a:r>
              <a:rPr lang="en-AU" sz="2800" b="1" dirty="0" smtClean="0">
                <a:solidFill>
                  <a:schemeClr val="bg1"/>
                </a:solidFill>
                <a:latin typeface="Arial" panose="020B0604020202020204" pitchFamily="34" charset="0"/>
                <a:cs typeface="Arial" panose="020B0604020202020204" pitchFamily="34" charset="0"/>
              </a:rPr>
              <a:t>inwards</a:t>
            </a:r>
            <a:r>
              <a:rPr lang="en-AU" sz="2800" b="1" dirty="0" smtClean="0">
                <a:solidFill>
                  <a:srgbClr val="FFFF99"/>
                </a:solidFill>
                <a:latin typeface="Arial" panose="020B0604020202020204" pitchFamily="34" charset="0"/>
                <a:cs typeface="Arial" panose="020B0604020202020204" pitchFamily="34" charset="0"/>
              </a:rPr>
              <a:t>’ towards Catholicism – at the very time when more of an ‘</a:t>
            </a:r>
            <a:r>
              <a:rPr lang="en-AU" sz="2800" b="1" dirty="0" smtClean="0">
                <a:solidFill>
                  <a:schemeClr val="bg1"/>
                </a:solidFill>
                <a:latin typeface="Arial" panose="020B0604020202020204" pitchFamily="34" charset="0"/>
                <a:cs typeface="Arial" panose="020B0604020202020204" pitchFamily="34" charset="0"/>
              </a:rPr>
              <a:t>outwards</a:t>
            </a:r>
            <a:r>
              <a:rPr lang="en-AU" sz="2800" b="1" dirty="0" smtClean="0">
                <a:solidFill>
                  <a:srgbClr val="FFFF99"/>
                </a:solidFill>
                <a:latin typeface="Arial" panose="020B0604020202020204" pitchFamily="34" charset="0"/>
                <a:cs typeface="Arial" panose="020B0604020202020204" pitchFamily="34" charset="0"/>
              </a:rPr>
              <a:t>’ focus on the shaping influence of culture is needed. </a:t>
            </a:r>
          </a:p>
          <a:p>
            <a:endParaRPr lang="en-AU" sz="1500" b="1" dirty="0" smtClean="0">
              <a:solidFill>
                <a:schemeClr val="bg1"/>
              </a:solidFill>
              <a:latin typeface="Arial" panose="020B0604020202020204" pitchFamily="34" charset="0"/>
              <a:cs typeface="Arial" panose="020B0604020202020204" pitchFamily="34" charset="0"/>
            </a:endParaRPr>
          </a:p>
          <a:p>
            <a:r>
              <a:rPr lang="en-AU" sz="2800" b="1" dirty="0" smtClean="0">
                <a:solidFill>
                  <a:srgbClr val="FFCCCC"/>
                </a:solidFill>
                <a:latin typeface="Arial" panose="020B0604020202020204" pitchFamily="34" charset="0"/>
                <a:cs typeface="Arial" panose="020B0604020202020204" pitchFamily="34" charset="0"/>
              </a:rPr>
              <a:t>Is perceived as trying to get young people back into the Church.</a:t>
            </a:r>
          </a:p>
          <a:p>
            <a:endParaRPr lang="en-AU" sz="1500" b="1" dirty="0" smtClean="0">
              <a:solidFill>
                <a:schemeClr val="bg1"/>
              </a:solidFill>
              <a:latin typeface="Arial" panose="020B0604020202020204" pitchFamily="34" charset="0"/>
              <a:cs typeface="Arial" panose="020B0604020202020204" pitchFamily="34" charset="0"/>
            </a:endParaRPr>
          </a:p>
          <a:p>
            <a:r>
              <a:rPr lang="en-AU" sz="2800" b="1" dirty="0" smtClean="0">
                <a:solidFill>
                  <a:srgbClr val="CCFFFF"/>
                </a:solidFill>
                <a:latin typeface="Arial" panose="020B0604020202020204" pitchFamily="34" charset="0"/>
                <a:cs typeface="Arial" panose="020B0604020202020204" pitchFamily="34" charset="0"/>
              </a:rPr>
              <a:t>Obscures  the educational dimension to RE.  What suffers is thinking about what it means to </a:t>
            </a:r>
            <a:r>
              <a:rPr lang="en-AU" sz="2800" b="1" i="1" dirty="0" smtClean="0">
                <a:solidFill>
                  <a:schemeClr val="bg1"/>
                </a:solidFill>
                <a:latin typeface="Arial" panose="020B0604020202020204" pitchFamily="34" charset="0"/>
                <a:cs typeface="Arial" panose="020B0604020202020204" pitchFamily="34" charset="0"/>
              </a:rPr>
              <a:t>educate </a:t>
            </a:r>
            <a:r>
              <a:rPr lang="en-AU" sz="2800" b="1" dirty="0" smtClean="0">
                <a:solidFill>
                  <a:srgbClr val="CCFFFF"/>
                </a:solidFill>
                <a:latin typeface="Arial" panose="020B0604020202020204" pitchFamily="34" charset="0"/>
                <a:cs typeface="Arial" panose="020B0604020202020204" pitchFamily="34" charset="0"/>
              </a:rPr>
              <a:t>today’s young people spiritually and religiously. </a:t>
            </a:r>
            <a:endParaRPr lang="en-US" sz="2800" b="1" dirty="0" smtClean="0">
              <a:solidFill>
                <a:srgbClr val="CCFFFF"/>
              </a:solidFill>
              <a:latin typeface="Arial" panose="020B0604020202020204" pitchFamily="34" charset="0"/>
              <a:cs typeface="Arial" panose="020B0604020202020204" pitchFamily="34" charset="0"/>
            </a:endParaRPr>
          </a:p>
          <a:p>
            <a:endParaRPr lang="en-AU" sz="1500" b="1" dirty="0" smtClean="0">
              <a:solidFill>
                <a:schemeClr val="bg1"/>
              </a:solidFill>
              <a:latin typeface="Arial" panose="020B0604020202020204" pitchFamily="34" charset="0"/>
              <a:cs typeface="Arial" panose="020B0604020202020204" pitchFamily="34" charset="0"/>
            </a:endParaRPr>
          </a:p>
          <a:p>
            <a:r>
              <a:rPr lang="en-AU" sz="2800" b="1" dirty="0" smtClean="0">
                <a:solidFill>
                  <a:srgbClr val="CCFF99"/>
                </a:solidFill>
                <a:latin typeface="Arial" panose="020B0604020202020204" pitchFamily="34" charset="0"/>
                <a:cs typeface="Arial" panose="020B0604020202020204" pitchFamily="34" charset="0"/>
              </a:rPr>
              <a:t>Both academic status and perceived relevance of RE are eroded.</a:t>
            </a:r>
            <a:endParaRPr lang="en-AU" sz="2800" b="1" dirty="0">
              <a:solidFill>
                <a:srgbClr val="CCFF99"/>
              </a:solidFill>
              <a:latin typeface="Arial" panose="020B0604020202020204" pitchFamily="34" charset="0"/>
              <a:cs typeface="Arial" panose="020B0604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88671415"/>
      </p:ext>
    </p:extLst>
  </p:cSld>
  <p:clrMapOvr>
    <a:masterClrMapping/>
  </p:clrMapOvr>
  <mc:AlternateContent xmlns:mc="http://schemas.openxmlformats.org/markup-compatibility/2006" xmlns:p14="http://schemas.microsoft.com/office/powerpoint/2010/main">
    <mc:Choice Requires="p14">
      <p:transition spd="slow" p14:dur="2000" advTm="51679"/>
    </mc:Choice>
    <mc:Fallback xmlns="">
      <p:transition spd="slow" advTm="51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 name="TextBox 1"/>
          <p:cNvSpPr txBox="1"/>
          <p:nvPr/>
        </p:nvSpPr>
        <p:spPr>
          <a:xfrm>
            <a:off x="492369" y="211019"/>
            <a:ext cx="11230708" cy="5693866"/>
          </a:xfrm>
          <a:prstGeom prst="rect">
            <a:avLst/>
          </a:prstGeom>
        </p:spPr>
        <p:txBody>
          <a:bodyPr wrap="square" rtlCol="0">
            <a:spAutoFit/>
          </a:bodyPr>
          <a:lstStyle/>
          <a:p>
            <a:r>
              <a:rPr lang="en-AU" sz="2800" b="1" dirty="0" smtClean="0">
                <a:solidFill>
                  <a:schemeClr val="bg1"/>
                </a:solidFill>
                <a:latin typeface="Arial" panose="020B0604020202020204" pitchFamily="34" charset="0"/>
                <a:cs typeface="Arial" panose="020B0604020202020204" pitchFamily="34" charset="0"/>
              </a:rPr>
              <a:t>While there have never been more theologically well-qualified religion teachers in Catholic schools, ecclesiastical drift seems to have resulted in some waning in morale, teaching satisfaction, and creativity – especially at the secondary level. RE teachers more readily seen as the ‘God Squad’.</a:t>
            </a:r>
          </a:p>
          <a:p>
            <a:endParaRPr lang="en-AU" sz="2800" b="1" dirty="0">
              <a:solidFill>
                <a:schemeClr val="bg1"/>
              </a:solidFill>
              <a:latin typeface="Arial" panose="020B0604020202020204" pitchFamily="34" charset="0"/>
              <a:cs typeface="Arial" panose="020B0604020202020204" pitchFamily="34" charset="0"/>
            </a:endParaRPr>
          </a:p>
          <a:p>
            <a:r>
              <a:rPr lang="en-AU" sz="2800" b="1" dirty="0" smtClean="0">
                <a:solidFill>
                  <a:srgbClr val="FFFF99"/>
                </a:solidFill>
                <a:latin typeface="Arial" panose="020B0604020202020204" pitchFamily="34" charset="0"/>
                <a:cs typeface="Arial" panose="020B0604020202020204" pitchFamily="34" charset="0"/>
              </a:rPr>
              <a:t>Can endanger the justification for government funding of Catholic schools by projecting RE as an ecclesiastical and not an educational activity ( c/f contravening Section 116 of the constitution;   challenged in the Defence of Government Schools High Court case 1978-1981)</a:t>
            </a:r>
          </a:p>
          <a:p>
            <a:endParaRPr lang="en-AU" sz="2800" b="1" dirty="0" smtClean="0">
              <a:solidFill>
                <a:schemeClr val="bg1"/>
              </a:solidFill>
              <a:latin typeface="Arial" panose="020B0604020202020204" pitchFamily="34" charset="0"/>
              <a:cs typeface="Arial" panose="020B0604020202020204" pitchFamily="34" charset="0"/>
            </a:endParaRPr>
          </a:p>
          <a:p>
            <a:endParaRPr lang="en-AU" sz="2800" b="1" dirty="0" smtClean="0">
              <a:solidFill>
                <a:schemeClr val="bg1"/>
              </a:solidFill>
              <a:latin typeface="Arial" panose="020B0604020202020204" pitchFamily="34" charset="0"/>
              <a:cs typeface="Arial" panose="020B060402020202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0726001"/>
      </p:ext>
    </p:extLst>
  </p:cSld>
  <p:clrMapOvr>
    <a:masterClrMapping/>
  </p:clrMapOvr>
  <mc:AlternateContent xmlns:mc="http://schemas.openxmlformats.org/markup-compatibility/2006" xmlns:p14="http://schemas.microsoft.com/office/powerpoint/2010/main">
    <mc:Choice Requires="p14">
      <p:transition spd="slow" p14:dur="2000" advTm="102869"/>
    </mc:Choice>
    <mc:Fallback xmlns="">
      <p:transition spd="slow" advTm="102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 name="TextBox 1"/>
          <p:cNvSpPr txBox="1"/>
          <p:nvPr/>
        </p:nvSpPr>
        <p:spPr>
          <a:xfrm>
            <a:off x="304800" y="86841"/>
            <a:ext cx="11661421" cy="6494085"/>
          </a:xfrm>
          <a:prstGeom prst="rect">
            <a:avLst/>
          </a:prstGeom>
        </p:spPr>
        <p:txBody>
          <a:bodyPr wrap="square" rtlCol="0">
            <a:spAutoFit/>
          </a:bodyPr>
          <a:lstStyle/>
          <a:p>
            <a:r>
              <a:rPr lang="en-AU" sz="2800" b="1" dirty="0" smtClean="0">
                <a:solidFill>
                  <a:srgbClr val="99CCFF"/>
                </a:solidFill>
                <a:latin typeface="Arial" panose="020B0604020202020204" pitchFamily="34" charset="0"/>
                <a:cs typeface="Arial" panose="020B0604020202020204" pitchFamily="34" charset="0"/>
              </a:rPr>
              <a:t>Some indications of ecclesiastical drift</a:t>
            </a:r>
          </a:p>
          <a:p>
            <a:r>
              <a:rPr lang="en-US" sz="2400" b="1" dirty="0" smtClean="0">
                <a:solidFill>
                  <a:srgbClr val="FFFF99"/>
                </a:solidFill>
                <a:latin typeface="Arial" panose="020B0604020202020204" pitchFamily="34" charset="0"/>
                <a:cs typeface="Arial" panose="020B0604020202020204" pitchFamily="34" charset="0"/>
              </a:rPr>
              <a:t>Diocesan Director of Catholic schools, 1987:</a:t>
            </a:r>
            <a:r>
              <a:rPr lang="en-US" sz="2400" b="1" dirty="0" smtClean="0">
                <a:solidFill>
                  <a:prstClr val="white"/>
                </a:solidFill>
                <a:latin typeface="Arial" panose="020B0604020202020204" pitchFamily="34" charset="0"/>
                <a:cs typeface="Arial" panose="020B0604020202020204" pitchFamily="34" charset="0"/>
              </a:rPr>
              <a:t> What we need is faith formation and not religious education</a:t>
            </a:r>
          </a:p>
          <a:p>
            <a:endParaRPr lang="en-US" sz="1300" b="1" dirty="0" smtClean="0">
              <a:solidFill>
                <a:prstClr val="white"/>
              </a:solidFill>
              <a:latin typeface="Arial" panose="020B0604020202020204" pitchFamily="34" charset="0"/>
              <a:cs typeface="Arial" panose="020B0604020202020204" pitchFamily="34" charset="0"/>
            </a:endParaRPr>
          </a:p>
          <a:p>
            <a:r>
              <a:rPr lang="en-US" sz="2400" b="1" dirty="0" smtClean="0">
                <a:solidFill>
                  <a:srgbClr val="FFFF99"/>
                </a:solidFill>
                <a:latin typeface="Arial" panose="020B0604020202020204" pitchFamily="34" charset="0"/>
                <a:cs typeface="Arial" panose="020B0604020202020204" pitchFamily="34" charset="0"/>
              </a:rPr>
              <a:t>Bishop, chair of Episcopal Committee for Education, 2016:</a:t>
            </a:r>
            <a:r>
              <a:rPr lang="en-US" sz="2400" b="1" dirty="0" smtClean="0">
                <a:solidFill>
                  <a:schemeClr val="bg1"/>
                </a:solidFill>
                <a:latin typeface="Arial" panose="020B0604020202020204" pitchFamily="34" charset="0"/>
                <a:cs typeface="Arial" panose="020B0604020202020204" pitchFamily="34" charset="0"/>
              </a:rPr>
              <a:t> </a:t>
            </a:r>
            <a:endParaRPr lang="en-AU" sz="2400" b="1" smtClean="0">
              <a:solidFill>
                <a:schemeClr val="bg1"/>
              </a:solidFill>
              <a:latin typeface="Arial" panose="020B0604020202020204" pitchFamily="34" charset="0"/>
              <a:cs typeface="Arial" panose="020B0604020202020204" pitchFamily="34" charset="0"/>
            </a:endParaRPr>
          </a:p>
          <a:p>
            <a:r>
              <a:rPr lang="en-AU" sz="2400" b="1" dirty="0" smtClean="0">
                <a:solidFill>
                  <a:schemeClr val="bg1"/>
                </a:solidFill>
                <a:latin typeface="Arial" panose="020B0604020202020204" pitchFamily="34" charset="0"/>
                <a:cs typeface="Arial" panose="020B0604020202020204" pitchFamily="34" charset="0"/>
              </a:rPr>
              <a:t>My </a:t>
            </a:r>
            <a:r>
              <a:rPr lang="en-AU" sz="2400" b="1" dirty="0">
                <a:solidFill>
                  <a:schemeClr val="bg1"/>
                </a:solidFill>
                <a:latin typeface="Arial" panose="020B0604020202020204" pitchFamily="34" charset="0"/>
                <a:cs typeface="Arial" panose="020B0604020202020204" pitchFamily="34" charset="0"/>
              </a:rPr>
              <a:t>concern has not been with [religious education] curriculum issues, but more with faith formation programs, seeking to know “what works</a:t>
            </a:r>
            <a:r>
              <a:rPr lang="en-AU" sz="2400" b="1" dirty="0" smtClean="0">
                <a:solidFill>
                  <a:schemeClr val="bg1"/>
                </a:solidFill>
                <a:latin typeface="Arial" panose="020B0604020202020204" pitchFamily="34" charset="0"/>
                <a:cs typeface="Arial" panose="020B0604020202020204" pitchFamily="34" charset="0"/>
              </a:rPr>
              <a:t>”.</a:t>
            </a:r>
          </a:p>
          <a:p>
            <a:endParaRPr lang="en-AU" sz="1300" b="1" dirty="0">
              <a:solidFill>
                <a:schemeClr val="bg1"/>
              </a:solidFill>
              <a:latin typeface="Arial" panose="020B0604020202020204" pitchFamily="34" charset="0"/>
              <a:cs typeface="Arial" panose="020B0604020202020204" pitchFamily="34" charset="0"/>
            </a:endParaRPr>
          </a:p>
          <a:p>
            <a:r>
              <a:rPr lang="en-AU" sz="2400" b="1" dirty="0" smtClean="0">
                <a:solidFill>
                  <a:srgbClr val="FFFF99"/>
                </a:solidFill>
                <a:latin typeface="Arial" panose="020B0604020202020204" pitchFamily="34" charset="0"/>
                <a:cs typeface="Arial" panose="020B0604020202020204" pitchFamily="34" charset="0"/>
              </a:rPr>
              <a:t>Literature </a:t>
            </a:r>
            <a:r>
              <a:rPr lang="en-AU" sz="2400" b="1" dirty="0">
                <a:solidFill>
                  <a:srgbClr val="FFFF99"/>
                </a:solidFill>
                <a:latin typeface="Arial" panose="020B0604020202020204" pitchFamily="34" charset="0"/>
                <a:cs typeface="Arial" panose="020B0604020202020204" pitchFamily="34" charset="0"/>
              </a:rPr>
              <a:t>tuned in to ecclesiastical drift</a:t>
            </a:r>
            <a:r>
              <a:rPr lang="en-AU" sz="2400" b="1" dirty="0" smtClean="0">
                <a:solidFill>
                  <a:srgbClr val="FFFF99"/>
                </a:solidFill>
                <a:latin typeface="Arial" panose="020B0604020202020204" pitchFamily="34" charset="0"/>
                <a:cs typeface="Arial" panose="020B0604020202020204" pitchFamily="34" charset="0"/>
              </a:rPr>
              <a:t>. 2019:</a:t>
            </a:r>
            <a:endParaRPr lang="en-AU" sz="2400" b="1" dirty="0">
              <a:solidFill>
                <a:srgbClr val="FFFF99"/>
              </a:solidFill>
              <a:latin typeface="Arial" panose="020B0604020202020204" pitchFamily="34" charset="0"/>
              <a:cs typeface="Arial" panose="020B0604020202020204" pitchFamily="34" charset="0"/>
            </a:endParaRPr>
          </a:p>
          <a:p>
            <a:pPr fontAlgn="base"/>
            <a:r>
              <a:rPr lang="en-AU" sz="2400" b="1" i="1" dirty="0">
                <a:solidFill>
                  <a:srgbClr val="99CCFF"/>
                </a:solidFill>
                <a:latin typeface="Arial" panose="020B0604020202020204" pitchFamily="34" charset="0"/>
                <a:cs typeface="Arial" panose="020B0604020202020204" pitchFamily="34" charset="0"/>
              </a:rPr>
              <a:t>Advertisement of New book on Catholic mission in education. </a:t>
            </a:r>
            <a:r>
              <a:rPr lang="en-AU" sz="2400" b="1" dirty="0" smtClean="0">
                <a:solidFill>
                  <a:schemeClr val="bg1"/>
                </a:solidFill>
                <a:latin typeface="Arial" panose="020B0604020202020204" pitchFamily="34" charset="0"/>
                <a:cs typeface="Arial" panose="020B0604020202020204" pitchFamily="34" charset="0"/>
              </a:rPr>
              <a:t>Learn </a:t>
            </a:r>
            <a:r>
              <a:rPr lang="en-AU" sz="2400" b="1" dirty="0">
                <a:solidFill>
                  <a:schemeClr val="bg1"/>
                </a:solidFill>
                <a:latin typeface="Arial" panose="020B0604020202020204" pitchFamily="34" charset="0"/>
                <a:cs typeface="Arial" panose="020B0604020202020204" pitchFamily="34" charset="0"/>
              </a:rPr>
              <a:t>how to put the Catholic back into Catholic schools</a:t>
            </a:r>
            <a:r>
              <a:rPr lang="en-AU" sz="2400" b="1" dirty="0" smtClean="0">
                <a:solidFill>
                  <a:schemeClr val="bg1"/>
                </a:solidFill>
                <a:latin typeface="Arial" panose="020B0604020202020204" pitchFamily="34" charset="0"/>
                <a:cs typeface="Arial" panose="020B0604020202020204" pitchFamily="34" charset="0"/>
              </a:rPr>
              <a:t>.  </a:t>
            </a:r>
            <a:endParaRPr lang="en-AU" sz="2400" b="1" dirty="0">
              <a:solidFill>
                <a:srgbClr val="99CCFF"/>
              </a:solidFill>
              <a:latin typeface="Arial" panose="020B0604020202020204" pitchFamily="34" charset="0"/>
              <a:cs typeface="Arial" panose="020B0604020202020204" pitchFamily="34" charset="0"/>
            </a:endParaRPr>
          </a:p>
          <a:p>
            <a:pPr fontAlgn="base"/>
            <a:r>
              <a:rPr lang="en-AU" sz="2400" b="1" i="1" dirty="0">
                <a:solidFill>
                  <a:srgbClr val="99CCFF"/>
                </a:solidFill>
                <a:latin typeface="Arial" panose="020B0604020202020204" pitchFamily="34" charset="0"/>
                <a:cs typeface="Arial" panose="020B0604020202020204" pitchFamily="34" charset="0"/>
              </a:rPr>
              <a:t>Title of new book on Catholic schooling </a:t>
            </a:r>
            <a:r>
              <a:rPr lang="en-AU" sz="2400" b="1" dirty="0" smtClean="0">
                <a:solidFill>
                  <a:schemeClr val="bg1"/>
                </a:solidFill>
                <a:latin typeface="Arial" panose="020B0604020202020204" pitchFamily="34" charset="0"/>
                <a:cs typeface="Arial" panose="020B0604020202020204" pitchFamily="34" charset="0"/>
              </a:rPr>
              <a:t>An </a:t>
            </a:r>
            <a:r>
              <a:rPr lang="en-AU" sz="2400" b="1" dirty="0">
                <a:solidFill>
                  <a:schemeClr val="bg1"/>
                </a:solidFill>
                <a:latin typeface="Arial" panose="020B0604020202020204" pitchFamily="34" charset="0"/>
                <a:cs typeface="Arial" panose="020B0604020202020204" pitchFamily="34" charset="0"/>
              </a:rPr>
              <a:t>Educator’s Guide to Mission in Practice:  Discipleship in Action in Catholic </a:t>
            </a:r>
            <a:r>
              <a:rPr lang="en-AU" sz="2400" b="1" dirty="0" smtClean="0">
                <a:solidFill>
                  <a:schemeClr val="bg1"/>
                </a:solidFill>
                <a:latin typeface="Arial" panose="020B0604020202020204" pitchFamily="34" charset="0"/>
                <a:cs typeface="Arial" panose="020B0604020202020204" pitchFamily="34" charset="0"/>
              </a:rPr>
              <a:t>Schools</a:t>
            </a:r>
            <a:endParaRPr lang="en-AU" sz="2400" b="1" i="1" dirty="0" smtClean="0">
              <a:solidFill>
                <a:srgbClr val="99CCFF"/>
              </a:solidFill>
              <a:latin typeface="Arial" panose="020B0604020202020204" pitchFamily="34" charset="0"/>
              <a:cs typeface="Arial" panose="020B0604020202020204" pitchFamily="34" charset="0"/>
            </a:endParaRPr>
          </a:p>
          <a:p>
            <a:pPr fontAlgn="base"/>
            <a:endParaRPr lang="en-AU" sz="1300" b="1" dirty="0">
              <a:solidFill>
                <a:srgbClr val="99CCFF"/>
              </a:solidFill>
              <a:latin typeface="Arial" panose="020B0604020202020204" pitchFamily="34" charset="0"/>
              <a:cs typeface="Arial" panose="020B0604020202020204" pitchFamily="34" charset="0"/>
            </a:endParaRPr>
          </a:p>
          <a:p>
            <a:pPr fontAlgn="base"/>
            <a:r>
              <a:rPr lang="en-AU" sz="2400" b="1" dirty="0" smtClean="0">
                <a:solidFill>
                  <a:srgbClr val="FFFF99"/>
                </a:solidFill>
                <a:latin typeface="Arial" panose="020B0604020202020204" pitchFamily="34" charset="0"/>
                <a:cs typeface="Arial" panose="020B0604020202020204" pitchFamily="34" charset="0"/>
              </a:rPr>
              <a:t>New draft RE syllabus, 2019  </a:t>
            </a:r>
            <a:r>
              <a:rPr lang="en-AU" sz="2400" b="1" i="1" dirty="0">
                <a:solidFill>
                  <a:srgbClr val="FFFF99"/>
                </a:solidFill>
                <a:latin typeface="Arial" panose="020B0604020202020204" pitchFamily="34" charset="0"/>
                <a:cs typeface="Arial" panose="020B0604020202020204" pitchFamily="34" charset="0"/>
              </a:rPr>
              <a:t>Studies in Catholic </a:t>
            </a:r>
            <a:r>
              <a:rPr lang="en-AU" sz="2400" b="1" i="1" dirty="0" smtClean="0">
                <a:solidFill>
                  <a:srgbClr val="FFFF99"/>
                </a:solidFill>
                <a:latin typeface="Arial" panose="020B0604020202020204" pitchFamily="34" charset="0"/>
                <a:cs typeface="Arial" panose="020B0604020202020204" pitchFamily="34" charset="0"/>
              </a:rPr>
              <a:t>Thought</a:t>
            </a:r>
            <a:r>
              <a:rPr lang="en-AU" sz="2400" b="1" dirty="0" smtClean="0">
                <a:solidFill>
                  <a:srgbClr val="FFFF99"/>
                </a:solidFill>
                <a:latin typeface="Arial" panose="020B0604020202020204" pitchFamily="34" charset="0"/>
                <a:cs typeface="Arial" panose="020B0604020202020204" pitchFamily="34" charset="0"/>
              </a:rPr>
              <a:t>:</a:t>
            </a:r>
            <a:r>
              <a:rPr lang="en-AU" sz="2400" b="1" dirty="0" smtClean="0">
                <a:solidFill>
                  <a:schemeClr val="bg1"/>
                </a:solidFill>
                <a:latin typeface="Arial" panose="020B0604020202020204" pitchFamily="34" charset="0"/>
                <a:cs typeface="Arial" panose="020B0604020202020204" pitchFamily="34" charset="0"/>
              </a:rPr>
              <a:t>  The </a:t>
            </a:r>
            <a:r>
              <a:rPr lang="en-AU" sz="2400" b="1" dirty="0">
                <a:solidFill>
                  <a:schemeClr val="bg1"/>
                </a:solidFill>
                <a:latin typeface="Arial" panose="020B0604020202020204" pitchFamily="34" charset="0"/>
                <a:cs typeface="Arial" panose="020B0604020202020204" pitchFamily="34" charset="0"/>
              </a:rPr>
              <a:t>word ‘Catholic’ is used 538 times, while the word ‘religion’ appears 9 times</a:t>
            </a:r>
            <a:r>
              <a:rPr lang="en-AU" sz="2400" b="1" dirty="0" smtClean="0">
                <a:solidFill>
                  <a:schemeClr val="bg1"/>
                </a:solidFill>
                <a:latin typeface="Arial" panose="020B0604020202020204" pitchFamily="34" charset="0"/>
                <a:cs typeface="Arial" panose="020B0604020202020204" pitchFamily="34" charset="0"/>
              </a:rPr>
              <a:t>.</a:t>
            </a:r>
          </a:p>
          <a:p>
            <a:pPr fontAlgn="base"/>
            <a:endParaRPr lang="en-US" sz="1300" b="1" i="1">
              <a:solidFill>
                <a:schemeClr val="bg1"/>
              </a:solidFill>
              <a:latin typeface="Arial" panose="020B0604020202020204" pitchFamily="34" charset="0"/>
              <a:cs typeface="Arial" panose="020B0604020202020204" pitchFamily="34" charset="0"/>
            </a:endParaRPr>
          </a:p>
          <a:p>
            <a:pPr fontAlgn="base"/>
            <a:r>
              <a:rPr lang="en-US" sz="2400" b="1" dirty="0" smtClean="0">
                <a:solidFill>
                  <a:srgbClr val="FFFF99"/>
                </a:solidFill>
                <a:latin typeface="Arial" panose="020B0604020202020204" pitchFamily="34" charset="0"/>
                <a:cs typeface="Arial" panose="020B0604020202020204" pitchFamily="34" charset="0"/>
              </a:rPr>
              <a:t>2020  Teacher education and professional development:</a:t>
            </a:r>
            <a:r>
              <a:rPr lang="en-US" sz="2400" b="1" dirty="0" smtClean="0">
                <a:solidFill>
                  <a:schemeClr val="bg1"/>
                </a:solidFill>
                <a:latin typeface="Arial" panose="020B0604020202020204" pitchFamily="34" charset="0"/>
                <a:cs typeface="Arial" panose="020B0604020202020204" pitchFamily="34" charset="0"/>
              </a:rPr>
              <a:t>   The terminology has changed to Faith formation for the mission of Catholic identity</a:t>
            </a:r>
            <a:endParaRPr lang="en-AU" sz="2400" b="1" i="1" dirty="0" smtClean="0">
              <a:solidFill>
                <a:schemeClr val="bg1"/>
              </a:solidFill>
              <a:latin typeface="Arial" panose="020B0604020202020204" pitchFamily="34" charset="0"/>
              <a:cs typeface="Arial" panose="020B0604020202020204"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10559727"/>
      </p:ext>
    </p:extLst>
  </p:cSld>
  <p:clrMapOvr>
    <a:masterClrMapping/>
  </p:clrMapOvr>
  <mc:AlternateContent xmlns:mc="http://schemas.openxmlformats.org/markup-compatibility/2006" xmlns:p14="http://schemas.microsoft.com/office/powerpoint/2010/main">
    <mc:Choice Requires="p14">
      <p:transition spd="slow" p14:dur="2000" advTm="46980"/>
    </mc:Choice>
    <mc:Fallback xmlns="">
      <p:transition spd="slow" advTm="46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787200" y="302359"/>
            <a:ext cx="10490400" cy="6863417"/>
          </a:xfrm>
          <a:prstGeom prst="rect">
            <a:avLst/>
          </a:prstGeom>
          <a:noFill/>
        </p:spPr>
        <p:txBody>
          <a:bodyPr wrap="square" rtlCol="0">
            <a:spAutoFit/>
          </a:bodyPr>
          <a:lstStyle/>
          <a:p>
            <a:r>
              <a:rPr lang="en-AU" sz="2000" b="1" dirty="0" smtClean="0">
                <a:solidFill>
                  <a:srgbClr val="99CCFF"/>
                </a:solidFill>
                <a:latin typeface="Arial" panose="020B0604020202020204" pitchFamily="34" charset="0"/>
                <a:cs typeface="Arial" panose="020B0604020202020204" pitchFamily="34" charset="0"/>
              </a:rPr>
              <a:t>The names of Diocesan Catholic Education Office RE Departments have changed in recent years.   Some examples:</a:t>
            </a:r>
          </a:p>
          <a:p>
            <a:r>
              <a:rPr lang="en-AU" sz="2000" b="1" dirty="0" smtClean="0">
                <a:solidFill>
                  <a:schemeClr val="bg1"/>
                </a:solidFill>
                <a:latin typeface="Arial" panose="020B0604020202020204" pitchFamily="34" charset="0"/>
                <a:cs typeface="Arial" panose="020B0604020202020204" pitchFamily="34" charset="0"/>
              </a:rPr>
              <a:t>Evangelisation </a:t>
            </a:r>
            <a:r>
              <a:rPr lang="en-AU" sz="2000" b="1" dirty="0">
                <a:solidFill>
                  <a:schemeClr val="bg1"/>
                </a:solidFill>
                <a:latin typeface="Arial" panose="020B0604020202020204" pitchFamily="34" charset="0"/>
                <a:cs typeface="Arial" panose="020B0604020202020204" pitchFamily="34" charset="0"/>
              </a:rPr>
              <a:t>and Catholic formation</a:t>
            </a:r>
          </a:p>
          <a:p>
            <a:r>
              <a:rPr lang="en-AU" sz="2000" b="1" dirty="0">
                <a:solidFill>
                  <a:schemeClr val="bg1"/>
                </a:solidFill>
                <a:latin typeface="Arial" panose="020B0604020202020204" pitchFamily="34" charset="0"/>
                <a:cs typeface="Arial" panose="020B0604020202020204" pitchFamily="34" charset="0"/>
              </a:rPr>
              <a:t>Catholic Mission &amp; Identity</a:t>
            </a:r>
          </a:p>
          <a:p>
            <a:r>
              <a:rPr lang="en-AU" sz="2000" b="1" dirty="0">
                <a:solidFill>
                  <a:schemeClr val="bg1"/>
                </a:solidFill>
                <a:latin typeface="Arial" panose="020B0604020202020204" pitchFamily="34" charset="0"/>
                <a:cs typeface="Arial" panose="020B0604020202020204" pitchFamily="34" charset="0"/>
              </a:rPr>
              <a:t>Enhancing Catholic School Identity</a:t>
            </a:r>
          </a:p>
          <a:p>
            <a:r>
              <a:rPr lang="en-AU" sz="2000" b="1" dirty="0">
                <a:solidFill>
                  <a:schemeClr val="bg1"/>
                </a:solidFill>
                <a:latin typeface="Arial" panose="020B0604020202020204" pitchFamily="34" charset="0"/>
                <a:cs typeface="Arial" panose="020B0604020202020204" pitchFamily="34" charset="0"/>
              </a:rPr>
              <a:t>Catholic Identity and Religious Education</a:t>
            </a:r>
          </a:p>
          <a:p>
            <a:r>
              <a:rPr lang="en-AU" sz="2000" b="1" dirty="0">
                <a:solidFill>
                  <a:schemeClr val="bg1"/>
                </a:solidFill>
                <a:latin typeface="Arial" panose="020B0604020202020204" pitchFamily="34" charset="0"/>
                <a:cs typeface="Arial" panose="020B0604020202020204" pitchFamily="34" charset="0"/>
              </a:rPr>
              <a:t>Religious Education and Evangelisation</a:t>
            </a:r>
          </a:p>
          <a:p>
            <a:r>
              <a:rPr lang="en-AU" sz="2000" b="1" dirty="0">
                <a:solidFill>
                  <a:schemeClr val="bg1"/>
                </a:solidFill>
                <a:latin typeface="Arial" panose="020B0604020202020204" pitchFamily="34" charset="0"/>
                <a:cs typeface="Arial" panose="020B0604020202020204" pitchFamily="34" charset="0"/>
              </a:rPr>
              <a:t>Department of Mission</a:t>
            </a:r>
          </a:p>
          <a:p>
            <a:r>
              <a:rPr lang="en-AU" sz="2000" b="1" dirty="0">
                <a:solidFill>
                  <a:schemeClr val="bg1"/>
                </a:solidFill>
                <a:latin typeface="Arial" panose="020B0604020202020204" pitchFamily="34" charset="0"/>
                <a:cs typeface="Arial" panose="020B0604020202020204" pitchFamily="34" charset="0"/>
              </a:rPr>
              <a:t>Catholic Life, Education and Mission</a:t>
            </a:r>
          </a:p>
          <a:p>
            <a:r>
              <a:rPr lang="en-AU" sz="2000" b="1" dirty="0">
                <a:solidFill>
                  <a:schemeClr val="bg1"/>
                </a:solidFill>
                <a:latin typeface="Arial" panose="020B0604020202020204" pitchFamily="34" charset="0"/>
                <a:cs typeface="Arial" panose="020B0604020202020204" pitchFamily="34" charset="0"/>
              </a:rPr>
              <a:t>Identity, Mission and Religious Education</a:t>
            </a:r>
          </a:p>
          <a:p>
            <a:r>
              <a:rPr lang="en-AU" sz="2000" b="1" dirty="0">
                <a:solidFill>
                  <a:schemeClr val="bg1"/>
                </a:solidFill>
                <a:latin typeface="Arial" panose="020B0604020202020204" pitchFamily="34" charset="0"/>
                <a:cs typeface="Arial" panose="020B0604020202020204" pitchFamily="34" charset="0"/>
              </a:rPr>
              <a:t>Faith Education and Formation</a:t>
            </a:r>
          </a:p>
          <a:p>
            <a:r>
              <a:rPr lang="en-AU" sz="2000" b="1" dirty="0">
                <a:solidFill>
                  <a:schemeClr val="bg1"/>
                </a:solidFill>
                <a:latin typeface="Arial" panose="020B0604020202020204" pitchFamily="34" charset="0"/>
                <a:cs typeface="Arial" panose="020B0604020202020204" pitchFamily="34" charset="0"/>
              </a:rPr>
              <a:t>Learning, Teaching and Catholic Identity</a:t>
            </a:r>
          </a:p>
          <a:p>
            <a:r>
              <a:rPr lang="en-AU" sz="2000" b="1" dirty="0">
                <a:solidFill>
                  <a:schemeClr val="bg1"/>
                </a:solidFill>
                <a:latin typeface="Arial" panose="020B0604020202020204" pitchFamily="34" charset="0"/>
                <a:cs typeface="Arial" panose="020B0604020202020204" pitchFamily="34" charset="0"/>
              </a:rPr>
              <a:t>Faith and Life</a:t>
            </a:r>
          </a:p>
          <a:p>
            <a:r>
              <a:rPr lang="en-AU" sz="2000" b="1" dirty="0">
                <a:solidFill>
                  <a:schemeClr val="bg1"/>
                </a:solidFill>
                <a:latin typeface="Arial" panose="020B0604020202020204" pitchFamily="34" charset="0"/>
                <a:cs typeface="Arial" panose="020B0604020202020204" pitchFamily="34" charset="0"/>
              </a:rPr>
              <a:t>Catholic life and Mission</a:t>
            </a:r>
          </a:p>
          <a:p>
            <a:r>
              <a:rPr lang="en-AU" sz="2000" b="1" dirty="0">
                <a:solidFill>
                  <a:schemeClr val="bg1"/>
                </a:solidFill>
                <a:latin typeface="Arial" panose="020B0604020202020204" pitchFamily="34" charset="0"/>
                <a:cs typeface="Arial" panose="020B0604020202020204" pitchFamily="34" charset="0"/>
              </a:rPr>
              <a:t>Faith Education and Learning</a:t>
            </a:r>
          </a:p>
          <a:p>
            <a:r>
              <a:rPr lang="en-AU" sz="2000" b="1" dirty="0">
                <a:solidFill>
                  <a:schemeClr val="bg1"/>
                </a:solidFill>
                <a:latin typeface="Arial" panose="020B0604020202020204" pitchFamily="34" charset="0"/>
                <a:cs typeface="Arial" panose="020B0604020202020204" pitchFamily="34" charset="0"/>
              </a:rPr>
              <a:t>Religious Education and Spirituality</a:t>
            </a:r>
          </a:p>
          <a:p>
            <a:r>
              <a:rPr lang="en-AU" sz="2000" b="1" dirty="0">
                <a:solidFill>
                  <a:schemeClr val="bg1"/>
                </a:solidFill>
                <a:latin typeface="Arial" panose="020B0604020202020204" pitchFamily="34" charset="0"/>
                <a:cs typeface="Arial" panose="020B0604020202020204" pitchFamily="34" charset="0"/>
              </a:rPr>
              <a:t>Mission and Evangelisation</a:t>
            </a:r>
          </a:p>
          <a:p>
            <a:r>
              <a:rPr lang="en-AU" sz="2000" b="1" dirty="0">
                <a:solidFill>
                  <a:schemeClr val="bg1"/>
                </a:solidFill>
                <a:latin typeface="Arial" panose="020B0604020202020204" pitchFamily="34" charset="0"/>
                <a:cs typeface="Arial" panose="020B0604020202020204" pitchFamily="34" charset="0"/>
              </a:rPr>
              <a:t>Catholic Identity</a:t>
            </a:r>
          </a:p>
          <a:p>
            <a:r>
              <a:rPr lang="en-AU" sz="2000" b="1" dirty="0">
                <a:solidFill>
                  <a:schemeClr val="bg1"/>
                </a:solidFill>
                <a:latin typeface="Arial" panose="020B0604020202020204" pitchFamily="34" charset="0"/>
                <a:cs typeface="Arial" panose="020B0604020202020204" pitchFamily="34" charset="0"/>
              </a:rPr>
              <a:t>Identity and Mission</a:t>
            </a:r>
          </a:p>
          <a:p>
            <a:r>
              <a:rPr lang="en-AU" sz="2000" b="1" dirty="0">
                <a:solidFill>
                  <a:schemeClr val="bg1"/>
                </a:solidFill>
                <a:latin typeface="Arial" panose="020B0604020202020204" pitchFamily="34" charset="0"/>
                <a:cs typeface="Arial" panose="020B0604020202020204" pitchFamily="34" charset="0"/>
              </a:rPr>
              <a:t>Catholic Identity and Evangelisation</a:t>
            </a:r>
          </a:p>
          <a:p>
            <a:r>
              <a:rPr lang="en-AU" sz="2000" b="1" dirty="0">
                <a:solidFill>
                  <a:schemeClr val="bg1"/>
                </a:solidFill>
                <a:latin typeface="Arial" panose="020B0604020202020204" pitchFamily="34" charset="0"/>
                <a:cs typeface="Arial" panose="020B0604020202020204" pitchFamily="34" charset="0"/>
              </a:rPr>
              <a:t>Identity and Liberating Education</a:t>
            </a:r>
          </a:p>
          <a:p>
            <a:endParaRPr lang="en-AU" sz="2000" b="1" dirty="0">
              <a:solidFill>
                <a:schemeClr val="bg1"/>
              </a:solidFill>
              <a:latin typeface="Arial" panose="020B0604020202020204" pitchFamily="34" charset="0"/>
              <a:cs typeface="Arial" panose="020B0604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79341921"/>
      </p:ext>
    </p:extLst>
  </p:cSld>
  <p:clrMapOvr>
    <a:masterClrMapping/>
  </p:clrMapOvr>
  <mc:AlternateContent xmlns:mc="http://schemas.openxmlformats.org/markup-compatibility/2006" xmlns:p14="http://schemas.microsoft.com/office/powerpoint/2010/main">
    <mc:Choice Requires="p14">
      <p:transition spd="slow" p14:dur="2000" advTm="3452"/>
    </mc:Choice>
    <mc:Fallback xmlns="">
      <p:transition spd="slow" advTm="3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 name="TextBox 1"/>
          <p:cNvSpPr txBox="1"/>
          <p:nvPr/>
        </p:nvSpPr>
        <p:spPr>
          <a:xfrm>
            <a:off x="492369" y="211019"/>
            <a:ext cx="11230708" cy="6124754"/>
          </a:xfrm>
          <a:prstGeom prst="rect">
            <a:avLst/>
          </a:prstGeom>
        </p:spPr>
        <p:txBody>
          <a:bodyPr wrap="square" rtlCol="0">
            <a:spAutoFit/>
          </a:bodyPr>
          <a:lstStyle/>
          <a:p>
            <a:r>
              <a:rPr lang="en-US" sz="2800" b="1" dirty="0" smtClean="0">
                <a:solidFill>
                  <a:srgbClr val="99CCFF"/>
                </a:solidFill>
                <a:latin typeface="Arial" panose="020B0604020202020204" pitchFamily="34" charset="0"/>
                <a:cs typeface="Arial" panose="020B0604020202020204" pitchFamily="34" charset="0"/>
              </a:rPr>
              <a:t>USE OF THE CONSTRUCT FAITH FORMATION SINCE THE mid </a:t>
            </a:r>
            <a:r>
              <a:rPr lang="en-US" sz="2800" b="1" dirty="0" err="1" smtClean="0">
                <a:solidFill>
                  <a:srgbClr val="99CCFF"/>
                </a:solidFill>
                <a:latin typeface="Arial" panose="020B0604020202020204" pitchFamily="34" charset="0"/>
                <a:cs typeface="Arial" panose="020B0604020202020204" pitchFamily="34" charset="0"/>
              </a:rPr>
              <a:t>1980s</a:t>
            </a:r>
            <a:endParaRPr lang="en-US" sz="2800" b="1" dirty="0" smtClean="0">
              <a:solidFill>
                <a:srgbClr val="99CCFF"/>
              </a:solidFill>
              <a:latin typeface="Arial" panose="020B0604020202020204" pitchFamily="34" charset="0"/>
              <a:cs typeface="Arial" panose="020B0604020202020204" pitchFamily="34" charset="0"/>
            </a:endParaRPr>
          </a:p>
          <a:p>
            <a:endParaRPr lang="en-US" sz="2800" b="1" dirty="0">
              <a:solidFill>
                <a:prstClr val="white"/>
              </a:solidFill>
              <a:latin typeface="Arial" panose="020B0604020202020204" pitchFamily="34" charset="0"/>
              <a:cs typeface="Arial" panose="020B0604020202020204" pitchFamily="34" charset="0"/>
            </a:endParaRPr>
          </a:p>
          <a:p>
            <a:r>
              <a:rPr lang="en-US" sz="2800" b="1" dirty="0" smtClean="0">
                <a:solidFill>
                  <a:prstClr val="white"/>
                </a:solidFill>
                <a:latin typeface="Arial" panose="020B0604020202020204" pitchFamily="34" charset="0"/>
                <a:cs typeface="Arial" panose="020B0604020202020204" pitchFamily="34" charset="0"/>
              </a:rPr>
              <a:t>Why is faith formation been chosen to replace religious education as a </a:t>
            </a:r>
            <a:r>
              <a:rPr lang="en-US" sz="2800" b="1" dirty="0" err="1" smtClean="0">
                <a:solidFill>
                  <a:prstClr val="white"/>
                </a:solidFill>
                <a:latin typeface="Arial" panose="020B0604020202020204" pitchFamily="34" charset="0"/>
                <a:cs typeface="Arial" panose="020B0604020202020204" pitchFamily="34" charset="0"/>
              </a:rPr>
              <a:t>favoured</a:t>
            </a:r>
            <a:r>
              <a:rPr lang="en-US" sz="2800" b="1" dirty="0" smtClean="0">
                <a:solidFill>
                  <a:prstClr val="white"/>
                </a:solidFill>
                <a:latin typeface="Arial" panose="020B0604020202020204" pitchFamily="34" charset="0"/>
                <a:cs typeface="Arial" panose="020B0604020202020204" pitchFamily="34" charset="0"/>
              </a:rPr>
              <a:t> term?</a:t>
            </a:r>
          </a:p>
          <a:p>
            <a:endParaRPr lang="en-US" sz="2800" b="1" dirty="0" smtClean="0">
              <a:solidFill>
                <a:prstClr val="white"/>
              </a:solidFill>
              <a:latin typeface="Arial" panose="020B0604020202020204" pitchFamily="34" charset="0"/>
              <a:cs typeface="Arial" panose="020B0604020202020204" pitchFamily="34" charset="0"/>
            </a:endParaRPr>
          </a:p>
          <a:p>
            <a:endParaRPr lang="en-US" sz="2800" b="1" dirty="0">
              <a:solidFill>
                <a:prstClr val="white"/>
              </a:solidFill>
              <a:latin typeface="Arial" panose="020B0604020202020204" pitchFamily="34" charset="0"/>
              <a:cs typeface="Arial" panose="020B0604020202020204" pitchFamily="34" charset="0"/>
            </a:endParaRPr>
          </a:p>
          <a:p>
            <a:r>
              <a:rPr lang="en-US" sz="2800" b="1" dirty="0" smtClean="0">
                <a:solidFill>
                  <a:prstClr val="white"/>
                </a:solidFill>
                <a:latin typeface="Arial" panose="020B0604020202020204" pitchFamily="34" charset="0"/>
                <a:cs typeface="Arial" panose="020B0604020202020204" pitchFamily="34" charset="0"/>
              </a:rPr>
              <a:t>How could an independent observer tell when an activity was faith formation or just education?</a:t>
            </a:r>
          </a:p>
          <a:p>
            <a:endParaRPr lang="en-US" sz="2800" b="1" dirty="0" smtClean="0">
              <a:solidFill>
                <a:prstClr val="white"/>
              </a:solidFill>
              <a:latin typeface="Arial" panose="020B0604020202020204" pitchFamily="34" charset="0"/>
              <a:cs typeface="Arial" panose="020B0604020202020204" pitchFamily="34" charset="0"/>
            </a:endParaRPr>
          </a:p>
          <a:p>
            <a:r>
              <a:rPr lang="en-US" sz="2800" b="1" dirty="0" smtClean="0">
                <a:solidFill>
                  <a:prstClr val="white"/>
                </a:solidFill>
                <a:latin typeface="Arial" panose="020B0604020202020204" pitchFamily="34" charset="0"/>
                <a:cs typeface="Arial" panose="020B0604020202020204" pitchFamily="34" charset="0"/>
              </a:rPr>
              <a:t>If the meanings of the words ‘faith’ and ‘formation’ are teased out in detail, does the phrase faith formation become very problematical when used to replace religious education?</a:t>
            </a:r>
          </a:p>
          <a:p>
            <a:endParaRPr lang="en-US" sz="2800" b="1" dirty="0">
              <a:solidFill>
                <a:prstClr val="white"/>
              </a:solidFill>
              <a:latin typeface="Arial" panose="020B0604020202020204" pitchFamily="34" charset="0"/>
              <a:cs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1441818"/>
      </p:ext>
    </p:extLst>
  </p:cSld>
  <p:clrMapOvr>
    <a:masterClrMapping/>
  </p:clrMapOvr>
  <mc:AlternateContent xmlns:mc="http://schemas.openxmlformats.org/markup-compatibility/2006" xmlns:p14="http://schemas.microsoft.com/office/powerpoint/2010/main">
    <mc:Choice Requires="p14">
      <p:transition spd="slow" p14:dur="2000" advTm="45180"/>
    </mc:Choice>
    <mc:Fallback xmlns="">
      <p:transition spd="slow" advTm="45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 name="TextBox 1"/>
          <p:cNvSpPr txBox="1"/>
          <p:nvPr/>
        </p:nvSpPr>
        <p:spPr>
          <a:xfrm>
            <a:off x="492369" y="211019"/>
            <a:ext cx="11230708" cy="6924973"/>
          </a:xfrm>
          <a:prstGeom prst="rect">
            <a:avLst/>
          </a:prstGeom>
        </p:spPr>
        <p:txBody>
          <a:bodyPr wrap="square" rtlCol="0">
            <a:spAutoFit/>
          </a:bodyPr>
          <a:lstStyle/>
          <a:p>
            <a:r>
              <a:rPr lang="en-AU" sz="2800" b="1" dirty="0" smtClean="0">
                <a:solidFill>
                  <a:srgbClr val="99CCFF"/>
                </a:solidFill>
                <a:latin typeface="Arial" panose="020B0604020202020204" pitchFamily="34" charset="0"/>
                <a:cs typeface="Arial" panose="020B0604020202020204" pitchFamily="34" charset="0"/>
              </a:rPr>
              <a:t>USE OF THE CONSTRUCT CATHOLIC IDENTITY SINCE THE </a:t>
            </a:r>
          </a:p>
          <a:p>
            <a:r>
              <a:rPr lang="en-AU" sz="2800" b="1" dirty="0" smtClean="0">
                <a:solidFill>
                  <a:srgbClr val="99CCFF"/>
                </a:solidFill>
                <a:latin typeface="Arial" panose="020B0604020202020204" pitchFamily="34" charset="0"/>
                <a:cs typeface="Arial" panose="020B0604020202020204" pitchFamily="34" charset="0"/>
              </a:rPr>
              <a:t>mid  </a:t>
            </a:r>
            <a:r>
              <a:rPr lang="en-AU" sz="2800" b="1" dirty="0" err="1" smtClean="0">
                <a:solidFill>
                  <a:srgbClr val="99CCFF"/>
                </a:solidFill>
                <a:latin typeface="Arial" panose="020B0604020202020204" pitchFamily="34" charset="0"/>
                <a:cs typeface="Arial" panose="020B0604020202020204" pitchFamily="34" charset="0"/>
              </a:rPr>
              <a:t>1990s</a:t>
            </a:r>
            <a:endParaRPr lang="en-AU" sz="2800" b="1" dirty="0" smtClean="0">
              <a:solidFill>
                <a:srgbClr val="99CCFF"/>
              </a:solidFill>
              <a:latin typeface="Arial" panose="020B0604020202020204" pitchFamily="34" charset="0"/>
              <a:cs typeface="Arial" panose="020B0604020202020204" pitchFamily="34" charset="0"/>
            </a:endParaRPr>
          </a:p>
          <a:p>
            <a:endParaRPr lang="en-AU" sz="2800" b="1" dirty="0" smtClean="0">
              <a:solidFill>
                <a:schemeClr val="bg1"/>
              </a:solidFill>
              <a:latin typeface="Arial" panose="020B0604020202020204" pitchFamily="34" charset="0"/>
              <a:cs typeface="Arial" panose="020B0604020202020204" pitchFamily="34" charset="0"/>
            </a:endParaRPr>
          </a:p>
          <a:p>
            <a:r>
              <a:rPr lang="en-US" sz="2800" b="1" dirty="0" smtClean="0">
                <a:solidFill>
                  <a:srgbClr val="FFFF99"/>
                </a:solidFill>
                <a:latin typeface="Arial" panose="020B0604020202020204" pitchFamily="34" charset="0"/>
                <a:cs typeface="Arial" panose="020B0604020202020204" pitchFamily="34" charset="0"/>
              </a:rPr>
              <a:t>First appeared in the Australian journal </a:t>
            </a:r>
            <a:r>
              <a:rPr lang="en-US" sz="2800" b="1" i="1" dirty="0" smtClean="0">
                <a:solidFill>
                  <a:srgbClr val="FFFF99"/>
                </a:solidFill>
                <a:latin typeface="Arial" panose="020B0604020202020204" pitchFamily="34" charset="0"/>
                <a:cs typeface="Arial" panose="020B0604020202020204" pitchFamily="34" charset="0"/>
              </a:rPr>
              <a:t>Word in Life/Journal of Religious Education</a:t>
            </a:r>
            <a:r>
              <a:rPr lang="en-US" sz="2800" b="1" dirty="0" smtClean="0">
                <a:solidFill>
                  <a:srgbClr val="FFFF99"/>
                </a:solidFill>
                <a:latin typeface="Arial" panose="020B0604020202020204" pitchFamily="34" charset="0"/>
                <a:cs typeface="Arial" panose="020B0604020202020204" pitchFamily="34" charset="0"/>
              </a:rPr>
              <a:t> in 1997 (36 articles referred to it since then up to 2013)</a:t>
            </a:r>
          </a:p>
          <a:p>
            <a:endParaRPr lang="en-US" sz="2800" b="1" dirty="0">
              <a:solidFill>
                <a:srgbClr val="FFFF99"/>
              </a:solidFill>
              <a:latin typeface="Arial" panose="020B0604020202020204" pitchFamily="34" charset="0"/>
              <a:cs typeface="Arial" panose="020B0604020202020204" pitchFamily="34" charset="0"/>
            </a:endParaRPr>
          </a:p>
          <a:p>
            <a:r>
              <a:rPr lang="en-AU" sz="2200" b="1" dirty="0" smtClean="0">
                <a:solidFill>
                  <a:schemeClr val="bg1"/>
                </a:solidFill>
                <a:latin typeface="Arial" panose="020B0604020202020204" pitchFamily="34" charset="0"/>
                <a:cs typeface="Arial" panose="020B0604020202020204" pitchFamily="34" charset="0"/>
              </a:rPr>
              <a:t>What was said in this article about the complexity of the </a:t>
            </a:r>
            <a:r>
              <a:rPr lang="en-AU" sz="2200" b="1" dirty="0">
                <a:solidFill>
                  <a:schemeClr val="bg1"/>
                </a:solidFill>
                <a:latin typeface="Arial" panose="020B0604020202020204" pitchFamily="34" charset="0"/>
                <a:cs typeface="Arial" panose="020B0604020202020204" pitchFamily="34" charset="0"/>
              </a:rPr>
              <a:t>nature and development of </a:t>
            </a:r>
            <a:r>
              <a:rPr lang="en-AU" sz="2200" b="1" dirty="0" smtClean="0">
                <a:solidFill>
                  <a:schemeClr val="bg1"/>
                </a:solidFill>
                <a:latin typeface="Arial" panose="020B0604020202020204" pitchFamily="34" charset="0"/>
                <a:cs typeface="Arial" panose="020B0604020202020204" pitchFamily="34" charset="0"/>
              </a:rPr>
              <a:t>personal identity, and about the possibilities </a:t>
            </a:r>
            <a:r>
              <a:rPr lang="en-AU" sz="2200" b="1" dirty="0">
                <a:solidFill>
                  <a:schemeClr val="bg1"/>
                </a:solidFill>
                <a:latin typeface="Arial" panose="020B0604020202020204" pitchFamily="34" charset="0"/>
                <a:cs typeface="Arial" panose="020B0604020202020204" pitchFamily="34" charset="0"/>
              </a:rPr>
              <a:t>and limitations of a school for helping foster a sense of religious identity </a:t>
            </a:r>
            <a:r>
              <a:rPr lang="en-AU" sz="2200" b="1" dirty="0" smtClean="0">
                <a:solidFill>
                  <a:schemeClr val="bg1"/>
                </a:solidFill>
                <a:latin typeface="Arial" panose="020B0604020202020204" pitchFamily="34" charset="0"/>
                <a:cs typeface="Arial" panose="020B0604020202020204" pitchFamily="34" charset="0"/>
              </a:rPr>
              <a:t>seem to be just as relevant today as they were in 1997.</a:t>
            </a:r>
          </a:p>
          <a:p>
            <a:endParaRPr lang="en-US" sz="2200" b="1" dirty="0" smtClean="0">
              <a:solidFill>
                <a:schemeClr val="bg1"/>
              </a:solidFill>
              <a:latin typeface="Arial" panose="020B0604020202020204" pitchFamily="34" charset="0"/>
              <a:cs typeface="Arial" panose="020B0604020202020204" pitchFamily="34" charset="0"/>
            </a:endParaRPr>
          </a:p>
          <a:p>
            <a:r>
              <a:rPr lang="en-AU" sz="2200" b="1" dirty="0" smtClean="0">
                <a:solidFill>
                  <a:schemeClr val="bg1"/>
                </a:solidFill>
                <a:latin typeface="Arial" panose="020B0604020202020204" pitchFamily="34" charset="0"/>
                <a:cs typeface="Arial" panose="020B0604020202020204" pitchFamily="34" charset="0"/>
              </a:rPr>
              <a:t>The impulse driving the growing concern about Catholicity or Catholic identity derived mainly from conservative groups like Catholics concerned for the Faith going back to the mid </a:t>
            </a:r>
            <a:r>
              <a:rPr lang="en-AU" sz="2200" b="1" dirty="0" err="1" smtClean="0">
                <a:solidFill>
                  <a:schemeClr val="bg1"/>
                </a:solidFill>
                <a:latin typeface="Arial" panose="020B0604020202020204" pitchFamily="34" charset="0"/>
                <a:cs typeface="Arial" panose="020B0604020202020204" pitchFamily="34" charset="0"/>
              </a:rPr>
              <a:t>1970s</a:t>
            </a:r>
            <a:r>
              <a:rPr lang="en-AU" sz="2200" b="1" dirty="0" smtClean="0">
                <a:solidFill>
                  <a:schemeClr val="bg1"/>
                </a:solidFill>
                <a:latin typeface="Arial" panose="020B0604020202020204" pitchFamily="34" charset="0"/>
                <a:cs typeface="Arial" panose="020B0604020202020204" pitchFamily="34" charset="0"/>
              </a:rPr>
              <a:t> – Poor Religious Education in Catholic schools was blamed as the main cause of the decline in Church engagement.</a:t>
            </a:r>
          </a:p>
          <a:p>
            <a:endParaRPr lang="en-US" sz="2200" b="1" dirty="0">
              <a:solidFill>
                <a:schemeClr val="bg1"/>
              </a:solidFill>
              <a:latin typeface="Arial" panose="020B0604020202020204" pitchFamily="34" charset="0"/>
              <a:cs typeface="Arial" panose="020B0604020202020204" pitchFamily="34" charset="0"/>
            </a:endParaRPr>
          </a:p>
          <a:p>
            <a:endParaRPr lang="en-AU" sz="2800" b="1" dirty="0" smtClean="0">
              <a:solidFill>
                <a:schemeClr val="bg1"/>
              </a:solidFill>
              <a:latin typeface="Arial" panose="020B0604020202020204" pitchFamily="34" charset="0"/>
              <a:cs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06159121"/>
      </p:ext>
    </p:extLst>
  </p:cSld>
  <p:clrMapOvr>
    <a:masterClrMapping/>
  </p:clrMapOvr>
  <mc:AlternateContent xmlns:mc="http://schemas.openxmlformats.org/markup-compatibility/2006" xmlns:p14="http://schemas.microsoft.com/office/powerpoint/2010/main">
    <mc:Choice Requires="p14">
      <p:transition spd="slow" p14:dur="2000" advTm="90718"/>
    </mc:Choice>
    <mc:Fallback xmlns="">
      <p:transition spd="slow" advTm="90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 name="TextBox 1"/>
          <p:cNvSpPr txBox="1"/>
          <p:nvPr/>
        </p:nvSpPr>
        <p:spPr>
          <a:xfrm>
            <a:off x="470067" y="300229"/>
            <a:ext cx="11230708" cy="4093428"/>
          </a:xfrm>
          <a:prstGeom prst="rect">
            <a:avLst/>
          </a:prstGeom>
        </p:spPr>
        <p:txBody>
          <a:bodyPr wrap="square" rtlCol="0">
            <a:spAutoFit/>
          </a:bodyPr>
          <a:lstStyle/>
          <a:p>
            <a:r>
              <a:rPr lang="en-US" sz="2800" b="1" dirty="0" smtClean="0">
                <a:solidFill>
                  <a:srgbClr val="99CCFF"/>
                </a:solidFill>
                <a:latin typeface="Arial" panose="020B0604020202020204" pitchFamily="34" charset="0"/>
                <a:cs typeface="Arial" panose="020B0604020202020204" pitchFamily="34" charset="0"/>
              </a:rPr>
              <a:t>This ‘first impulse’ driving concerns about the Catholic identity of schools is still evident </a:t>
            </a:r>
            <a:r>
              <a:rPr lang="en-US" sz="2200" b="1" dirty="0">
                <a:solidFill>
                  <a:srgbClr val="FFFF99"/>
                </a:solidFill>
                <a:latin typeface="Arial" panose="020B0604020202020204" pitchFamily="34" charset="0"/>
                <a:cs typeface="Arial" panose="020B0604020202020204" pitchFamily="34" charset="0"/>
              </a:rPr>
              <a:t>t</a:t>
            </a:r>
            <a:r>
              <a:rPr lang="en-US" sz="2200" b="1" dirty="0" smtClean="0">
                <a:solidFill>
                  <a:srgbClr val="FFFF99"/>
                </a:solidFill>
                <a:latin typeface="Arial" panose="020B0604020202020204" pitchFamily="34" charset="0"/>
                <a:cs typeface="Arial" panose="020B0604020202020204" pitchFamily="34" charset="0"/>
              </a:rPr>
              <a:t>o varying degrees in different parts of the Catholic sector</a:t>
            </a:r>
          </a:p>
          <a:p>
            <a:endParaRPr lang="en-US" sz="2200" b="1" dirty="0" smtClean="0">
              <a:solidFill>
                <a:srgbClr val="FFFF99"/>
              </a:solidFill>
              <a:latin typeface="Arial" panose="020B0604020202020204" pitchFamily="34" charset="0"/>
              <a:cs typeface="Arial" panose="020B0604020202020204" pitchFamily="34" charset="0"/>
            </a:endParaRPr>
          </a:p>
          <a:p>
            <a:r>
              <a:rPr lang="en-US" sz="2200" b="1" dirty="0" smtClean="0">
                <a:solidFill>
                  <a:srgbClr val="FFFF99"/>
                </a:solidFill>
                <a:latin typeface="Arial" panose="020B0604020202020204" pitchFamily="34" charset="0"/>
                <a:cs typeface="Arial" panose="020B0604020202020204" pitchFamily="34" charset="0"/>
              </a:rPr>
              <a:t>(From AD 2000 Journal   2015)</a:t>
            </a:r>
            <a:endParaRPr lang="en-US" sz="2200" b="1" dirty="0">
              <a:solidFill>
                <a:srgbClr val="FFFF99"/>
              </a:solidFill>
              <a:latin typeface="Arial" panose="020B0604020202020204" pitchFamily="34" charset="0"/>
              <a:cs typeface="Arial" panose="020B0604020202020204" pitchFamily="34" charset="0"/>
            </a:endParaRPr>
          </a:p>
          <a:p>
            <a:r>
              <a:rPr lang="en-AU" sz="2200" b="1" dirty="0">
                <a:solidFill>
                  <a:schemeClr val="bg1"/>
                </a:solidFill>
                <a:latin typeface="Arial" panose="020B0604020202020204" pitchFamily="34" charset="0"/>
                <a:cs typeface="Arial" panose="020B0604020202020204" pitchFamily="34" charset="0"/>
              </a:rPr>
              <a:t>We firmly believe that the Church has a major problem with its delivery of religious education in her school system and think that urgent action is required to improve her performance.</a:t>
            </a:r>
          </a:p>
          <a:p>
            <a:r>
              <a:rPr lang="en-AU" sz="2200" b="1" dirty="0" smtClean="0">
                <a:solidFill>
                  <a:schemeClr val="bg1"/>
                </a:solidFill>
                <a:latin typeface="Arial" panose="020B0604020202020204" pitchFamily="34" charset="0"/>
                <a:cs typeface="Arial" panose="020B0604020202020204" pitchFamily="34" charset="0"/>
              </a:rPr>
              <a:t>. </a:t>
            </a:r>
            <a:r>
              <a:rPr lang="en-AU" sz="2200" b="1" dirty="0">
                <a:solidFill>
                  <a:schemeClr val="bg1"/>
                </a:solidFill>
                <a:latin typeface="Arial" panose="020B0604020202020204" pitchFamily="34" charset="0"/>
                <a:cs typeface="Arial" panose="020B0604020202020204" pitchFamily="34" charset="0"/>
              </a:rPr>
              <a:t>. . .there is something drastically wrong with the curriculum and the way it is being taught.</a:t>
            </a:r>
          </a:p>
          <a:p>
            <a:r>
              <a:rPr lang="en-US" sz="2200" b="1" dirty="0" smtClean="0">
                <a:solidFill>
                  <a:schemeClr val="bg1"/>
                </a:solidFill>
                <a:latin typeface="Arial" panose="020B0604020202020204" pitchFamily="34" charset="0"/>
                <a:cs typeface="Arial" panose="020B0604020202020204" pitchFamily="34" charset="0"/>
              </a:rPr>
              <a:t>Etc.</a:t>
            </a:r>
            <a:endParaRPr lang="en-AU" sz="2200" b="1" dirty="0" smtClean="0">
              <a:solidFill>
                <a:schemeClr val="bg1"/>
              </a:solidFill>
              <a:latin typeface="Arial" panose="020B0604020202020204" pitchFamily="34" charset="0"/>
              <a:cs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41738175"/>
      </p:ext>
    </p:extLst>
  </p:cSld>
  <p:clrMapOvr>
    <a:masterClrMapping/>
  </p:clrMapOvr>
  <mc:AlternateContent xmlns:mc="http://schemas.openxmlformats.org/markup-compatibility/2006" xmlns:p14="http://schemas.microsoft.com/office/powerpoint/2010/main">
    <mc:Choice Requires="p14">
      <p:transition spd="slow" p14:dur="2000" advTm="30606"/>
    </mc:Choice>
    <mc:Fallback xmlns="">
      <p:transition spd="slow" advTm="30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002323" y="773723"/>
            <a:ext cx="10339754" cy="4893647"/>
          </a:xfrm>
          <a:prstGeom prst="rect">
            <a:avLst/>
          </a:prstGeom>
          <a:noFill/>
        </p:spPr>
        <p:txBody>
          <a:bodyPr wrap="square" rtlCol="0">
            <a:spAutoFit/>
          </a:bodyPr>
          <a:lstStyle/>
          <a:p>
            <a:r>
              <a:rPr lang="en-AU" sz="2800" b="1" dirty="0" smtClean="0">
                <a:solidFill>
                  <a:srgbClr val="FFFF99"/>
                </a:solidFill>
                <a:latin typeface="Arial" panose="020B0604020202020204" pitchFamily="34" charset="0"/>
                <a:cs typeface="Arial" panose="020B0604020202020204" pitchFamily="34" charset="0"/>
              </a:rPr>
              <a:t>1.   The </a:t>
            </a:r>
            <a:r>
              <a:rPr lang="en-AU" sz="2800" b="1" dirty="0">
                <a:solidFill>
                  <a:srgbClr val="FFFF99"/>
                </a:solidFill>
                <a:latin typeface="Arial" panose="020B0604020202020204" pitchFamily="34" charset="0"/>
                <a:cs typeface="Arial" panose="020B0604020202020204" pitchFamily="34" charset="0"/>
              </a:rPr>
              <a:t>role that school education might have helping young people find meaning, purpose and values in times of rapid social and cultural change</a:t>
            </a:r>
            <a:r>
              <a:rPr lang="en-AU" sz="2800" b="1" dirty="0" smtClean="0">
                <a:solidFill>
                  <a:srgbClr val="FFFF99"/>
                </a:solidFill>
                <a:latin typeface="Arial" panose="020B0604020202020204" pitchFamily="34" charset="0"/>
                <a:cs typeface="Arial" panose="020B0604020202020204" pitchFamily="34" charset="0"/>
              </a:rPr>
              <a:t>;</a:t>
            </a:r>
          </a:p>
          <a:p>
            <a:endParaRPr lang="en-AU" sz="1400" b="1" dirty="0">
              <a:solidFill>
                <a:srgbClr val="FFFF99"/>
              </a:solidFill>
              <a:latin typeface="Arial" panose="020B0604020202020204" pitchFamily="34" charset="0"/>
              <a:cs typeface="Arial" panose="020B0604020202020204" pitchFamily="34" charset="0"/>
            </a:endParaRPr>
          </a:p>
          <a:p>
            <a:r>
              <a:rPr lang="en-AU" sz="2800" b="1" dirty="0" smtClean="0">
                <a:solidFill>
                  <a:srgbClr val="FFFF99"/>
                </a:solidFill>
                <a:latin typeface="Arial" panose="020B0604020202020204" pitchFamily="34" charset="0"/>
                <a:cs typeface="Arial" panose="020B0604020202020204" pitchFamily="34" charset="0"/>
              </a:rPr>
              <a:t>How </a:t>
            </a:r>
            <a:r>
              <a:rPr lang="en-AU" sz="2800" b="1" dirty="0">
                <a:solidFill>
                  <a:srgbClr val="FFFF99"/>
                </a:solidFill>
                <a:latin typeface="Arial" panose="020B0604020202020204" pitchFamily="34" charset="0"/>
                <a:cs typeface="Arial" panose="020B0604020202020204" pitchFamily="34" charset="0"/>
              </a:rPr>
              <a:t>the </a:t>
            </a:r>
            <a:r>
              <a:rPr lang="en-AU" sz="2800" b="1" dirty="0" smtClean="0">
                <a:solidFill>
                  <a:srgbClr val="FFFF99"/>
                </a:solidFill>
                <a:latin typeface="Arial" panose="020B0604020202020204" pitchFamily="34" charset="0"/>
                <a:cs typeface="Arial" panose="020B0604020202020204" pitchFamily="34" charset="0"/>
              </a:rPr>
              <a:t>school subject </a:t>
            </a:r>
            <a:r>
              <a:rPr lang="en-AU" sz="2800" b="1" dirty="0">
                <a:solidFill>
                  <a:srgbClr val="FFFF99"/>
                </a:solidFill>
                <a:latin typeface="Arial" panose="020B0604020202020204" pitchFamily="34" charset="0"/>
                <a:cs typeface="Arial" panose="020B0604020202020204" pitchFamily="34" charset="0"/>
              </a:rPr>
              <a:t>area Religious Education is well placed </a:t>
            </a:r>
            <a:r>
              <a:rPr lang="en-AU" sz="2800" b="1" dirty="0" smtClean="0">
                <a:solidFill>
                  <a:srgbClr val="FFFF99"/>
                </a:solidFill>
                <a:latin typeface="Arial" panose="020B0604020202020204" pitchFamily="34" charset="0"/>
                <a:cs typeface="Arial" panose="020B0604020202020204" pitchFamily="34" charset="0"/>
              </a:rPr>
              <a:t>and well credentialed to  </a:t>
            </a:r>
            <a:r>
              <a:rPr lang="en-AU" sz="2800" b="1" dirty="0">
                <a:solidFill>
                  <a:srgbClr val="FFFF99"/>
                </a:solidFill>
                <a:latin typeface="Arial" panose="020B0604020202020204" pitchFamily="34" charset="0"/>
                <a:cs typeface="Arial" panose="020B0604020202020204" pitchFamily="34" charset="0"/>
              </a:rPr>
              <a:t>make </a:t>
            </a:r>
            <a:r>
              <a:rPr lang="en-AU" sz="2800" b="1" dirty="0" smtClean="0">
                <a:solidFill>
                  <a:srgbClr val="FFFF99"/>
                </a:solidFill>
                <a:latin typeface="Arial" panose="020B0604020202020204" pitchFamily="34" charset="0"/>
                <a:cs typeface="Arial" panose="020B0604020202020204" pitchFamily="34" charset="0"/>
              </a:rPr>
              <a:t>a potentially </a:t>
            </a:r>
            <a:r>
              <a:rPr lang="en-AU" sz="2800" b="1" dirty="0">
                <a:solidFill>
                  <a:srgbClr val="FFFF99"/>
                </a:solidFill>
                <a:latin typeface="Arial" panose="020B0604020202020204" pitchFamily="34" charset="0"/>
                <a:cs typeface="Arial" panose="020B0604020202020204" pitchFamily="34" charset="0"/>
              </a:rPr>
              <a:t>valuable </a:t>
            </a:r>
            <a:r>
              <a:rPr lang="en-AU" sz="2800" b="1" dirty="0" smtClean="0">
                <a:solidFill>
                  <a:srgbClr val="FFFF99"/>
                </a:solidFill>
                <a:latin typeface="Arial" panose="020B0604020202020204" pitchFamily="34" charset="0"/>
                <a:cs typeface="Arial" panose="020B0604020202020204" pitchFamily="34" charset="0"/>
              </a:rPr>
              <a:t>contribution – especially in the senior school</a:t>
            </a:r>
            <a:endParaRPr lang="en-AU" sz="2800" b="1" dirty="0">
              <a:solidFill>
                <a:srgbClr val="FFFF99"/>
              </a:solidFill>
              <a:latin typeface="Arial" panose="020B0604020202020204" pitchFamily="34" charset="0"/>
              <a:cs typeface="Arial" panose="020B0604020202020204" pitchFamily="34" charset="0"/>
            </a:endParaRPr>
          </a:p>
          <a:p>
            <a:r>
              <a:rPr lang="en-AU" sz="2800" b="1" dirty="0">
                <a:solidFill>
                  <a:srgbClr val="FFFF99"/>
                </a:solidFill>
                <a:latin typeface="Arial" panose="020B0604020202020204" pitchFamily="34" charset="0"/>
                <a:cs typeface="Arial" panose="020B0604020202020204" pitchFamily="34" charset="0"/>
              </a:rPr>
              <a:t> </a:t>
            </a:r>
            <a:endParaRPr lang="en-AU" sz="2800" b="1" dirty="0" smtClean="0">
              <a:solidFill>
                <a:srgbClr val="FFFF99"/>
              </a:solidFill>
              <a:latin typeface="Arial" panose="020B0604020202020204" pitchFamily="34" charset="0"/>
              <a:cs typeface="Arial" panose="020B0604020202020204" pitchFamily="34" charset="0"/>
            </a:endParaRPr>
          </a:p>
          <a:p>
            <a:endParaRPr lang="en-AU" sz="2800" b="1" dirty="0">
              <a:solidFill>
                <a:srgbClr val="FFFF99"/>
              </a:solidFill>
              <a:latin typeface="Arial" panose="020B0604020202020204" pitchFamily="34" charset="0"/>
              <a:cs typeface="Arial" panose="020B0604020202020204" pitchFamily="34" charset="0"/>
            </a:endParaRPr>
          </a:p>
          <a:p>
            <a:r>
              <a:rPr lang="en-AU" sz="2800" b="1" dirty="0">
                <a:solidFill>
                  <a:srgbClr val="FFFF99"/>
                </a:solidFill>
                <a:latin typeface="Arial" panose="020B0604020202020204" pitchFamily="34" charset="0"/>
                <a:cs typeface="Arial" panose="020B0604020202020204" pitchFamily="34" charset="0"/>
              </a:rPr>
              <a:t>2.   Where does the current trajectory of Australian Catholic school Religious Education stand in relation this role?</a:t>
            </a:r>
          </a:p>
          <a:p>
            <a:endParaRPr lang="en-AU" dirty="0"/>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38492289"/>
      </p:ext>
    </p:extLst>
  </p:cSld>
  <p:clrMapOvr>
    <a:masterClrMapping/>
  </p:clrMapOvr>
  <mc:AlternateContent xmlns:mc="http://schemas.openxmlformats.org/markup-compatibility/2006" xmlns:p14="http://schemas.microsoft.com/office/powerpoint/2010/main">
    <mc:Choice Requires="p14">
      <p:transition spd="slow" p14:dur="2000" advTm="62457"/>
    </mc:Choice>
    <mc:Fallback xmlns="">
      <p:transition spd="slow" advTm="62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 name="TextBox 1"/>
          <p:cNvSpPr txBox="1"/>
          <p:nvPr/>
        </p:nvSpPr>
        <p:spPr>
          <a:xfrm>
            <a:off x="470067" y="300229"/>
            <a:ext cx="11230708" cy="6032421"/>
          </a:xfrm>
          <a:prstGeom prst="rect">
            <a:avLst/>
          </a:prstGeom>
        </p:spPr>
        <p:txBody>
          <a:bodyPr wrap="square" rtlCol="0">
            <a:spAutoFit/>
          </a:bodyPr>
          <a:lstStyle/>
          <a:p>
            <a:r>
              <a:rPr lang="en-US" sz="2800" b="1" dirty="0" smtClean="0">
                <a:solidFill>
                  <a:srgbClr val="99CCFF"/>
                </a:solidFill>
                <a:latin typeface="Arial" panose="020B0604020202020204" pitchFamily="34" charset="0"/>
                <a:cs typeface="Arial" panose="020B0604020202020204" pitchFamily="34" charset="0"/>
              </a:rPr>
              <a:t>The ‘second impulse’ driving contemporary concern about Catholic identity of schools</a:t>
            </a:r>
            <a:endParaRPr lang="en-AU" sz="2800" b="1" dirty="0" smtClean="0">
              <a:solidFill>
                <a:srgbClr val="99CCFF"/>
              </a:solidFill>
              <a:latin typeface="Arial" panose="020B0604020202020204" pitchFamily="34" charset="0"/>
              <a:cs typeface="Arial" panose="020B0604020202020204" pitchFamily="34" charset="0"/>
            </a:endParaRPr>
          </a:p>
          <a:p>
            <a:endParaRPr lang="en-AU" sz="2200" b="1" dirty="0" smtClean="0">
              <a:solidFill>
                <a:schemeClr val="bg1"/>
              </a:solidFill>
              <a:latin typeface="Arial" panose="020B0604020202020204" pitchFamily="34" charset="0"/>
              <a:cs typeface="Arial" panose="020B0604020202020204" pitchFamily="34" charset="0"/>
            </a:endParaRPr>
          </a:p>
          <a:p>
            <a:r>
              <a:rPr lang="en-AU" sz="2800" b="1" dirty="0" smtClean="0">
                <a:solidFill>
                  <a:schemeClr val="bg1"/>
                </a:solidFill>
                <a:latin typeface="Arial" panose="020B0604020202020204" pitchFamily="34" charset="0"/>
                <a:cs typeface="Arial" panose="020B0604020202020204" pitchFamily="34" charset="0"/>
              </a:rPr>
              <a:t>The Enhancing Catholic School Identity Project, 2005 --</a:t>
            </a:r>
          </a:p>
          <a:p>
            <a:endParaRPr lang="en-US" sz="2800" b="1" dirty="0" smtClean="0">
              <a:solidFill>
                <a:schemeClr val="bg1"/>
              </a:solidFill>
              <a:latin typeface="Arial" panose="020B0604020202020204" pitchFamily="34" charset="0"/>
              <a:cs typeface="Arial" panose="020B0604020202020204" pitchFamily="34" charset="0"/>
            </a:endParaRPr>
          </a:p>
          <a:p>
            <a:r>
              <a:rPr lang="en-US" sz="2800" b="1" dirty="0" smtClean="0">
                <a:solidFill>
                  <a:srgbClr val="FFFF99"/>
                </a:solidFill>
                <a:latin typeface="Arial" panose="020B0604020202020204" pitchFamily="34" charset="0"/>
                <a:cs typeface="Arial" panose="020B0604020202020204" pitchFamily="34" charset="0"/>
              </a:rPr>
              <a:t>The recontextualising agenda proposed by Belgian theologian </a:t>
            </a:r>
            <a:r>
              <a:rPr lang="en-US" sz="2800" b="1" dirty="0" err="1" smtClean="0">
                <a:solidFill>
                  <a:srgbClr val="FFFF99"/>
                </a:solidFill>
                <a:latin typeface="Arial" panose="020B0604020202020204" pitchFamily="34" charset="0"/>
                <a:cs typeface="Arial" panose="020B0604020202020204" pitchFamily="34" charset="0"/>
              </a:rPr>
              <a:t>Lieven</a:t>
            </a:r>
            <a:r>
              <a:rPr lang="en-US" sz="2800" b="1" dirty="0" smtClean="0">
                <a:solidFill>
                  <a:srgbClr val="FFFF99"/>
                </a:solidFill>
                <a:latin typeface="Arial" panose="020B0604020202020204" pitchFamily="34" charset="0"/>
                <a:cs typeface="Arial" panose="020B0604020202020204" pitchFamily="34" charset="0"/>
              </a:rPr>
              <a:t> </a:t>
            </a:r>
            <a:r>
              <a:rPr lang="en-US" sz="2800" b="1" dirty="0" err="1" smtClean="0">
                <a:solidFill>
                  <a:srgbClr val="FFFF99"/>
                </a:solidFill>
                <a:latin typeface="Arial" panose="020B0604020202020204" pitchFamily="34" charset="0"/>
                <a:cs typeface="Arial" panose="020B0604020202020204" pitchFamily="34" charset="0"/>
              </a:rPr>
              <a:t>Boeve</a:t>
            </a:r>
            <a:r>
              <a:rPr lang="en-US" sz="2800" b="1" dirty="0" smtClean="0">
                <a:solidFill>
                  <a:srgbClr val="FFFF99"/>
                </a:solidFill>
                <a:latin typeface="Arial" panose="020B0604020202020204" pitchFamily="34" charset="0"/>
                <a:cs typeface="Arial" panose="020B0604020202020204" pitchFamily="34" charset="0"/>
              </a:rPr>
              <a:t>.</a:t>
            </a:r>
          </a:p>
          <a:p>
            <a:endParaRPr lang="en-US" sz="2800" b="1" dirty="0">
              <a:solidFill>
                <a:schemeClr val="bg1"/>
              </a:solidFill>
              <a:latin typeface="Arial" panose="020B0604020202020204" pitchFamily="34" charset="0"/>
              <a:cs typeface="Arial" panose="020B0604020202020204" pitchFamily="34" charset="0"/>
            </a:endParaRPr>
          </a:p>
          <a:p>
            <a:r>
              <a:rPr lang="en-AU" sz="2800" b="1" dirty="0" smtClean="0">
                <a:solidFill>
                  <a:schemeClr val="bg1"/>
                </a:solidFill>
                <a:latin typeface="Arial" panose="020B0604020202020204" pitchFamily="34" charset="0"/>
                <a:cs typeface="Arial" panose="020B0604020202020204" pitchFamily="34" charset="0"/>
              </a:rPr>
              <a:t>The interruptions to the way traditions are handed on from generation to generation are opportunities </a:t>
            </a:r>
            <a:r>
              <a:rPr lang="en-AU" sz="2800" b="1" dirty="0">
                <a:solidFill>
                  <a:schemeClr val="bg1"/>
                </a:solidFill>
                <a:latin typeface="Arial" panose="020B0604020202020204" pitchFamily="34" charset="0"/>
                <a:cs typeface="Arial" panose="020B0604020202020204" pitchFamily="34" charset="0"/>
              </a:rPr>
              <a:t>for Christianity, and theology in particular, to re-contextualise and re-orient their endeavours to dialogue critically and constructively with culture to address the spiritual needs of the new situation. </a:t>
            </a:r>
            <a:endParaRPr lang="en-US" sz="2800" b="1" dirty="0" smtClean="0">
              <a:solidFill>
                <a:schemeClr val="bg1"/>
              </a:solidFill>
              <a:latin typeface="Arial" panose="020B0604020202020204" pitchFamily="34" charset="0"/>
              <a:cs typeface="Arial" panose="020B0604020202020204" pitchFamily="34" charset="0"/>
            </a:endParaRPr>
          </a:p>
          <a:p>
            <a:endParaRPr lang="en-AU" sz="2800" b="1" dirty="0" smtClean="0">
              <a:solidFill>
                <a:schemeClr val="bg1"/>
              </a:solidFill>
              <a:latin typeface="Arial" panose="020B0604020202020204" pitchFamily="34" charset="0"/>
              <a:cs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15526036"/>
      </p:ext>
    </p:extLst>
  </p:cSld>
  <p:clrMapOvr>
    <a:masterClrMapping/>
  </p:clrMapOvr>
  <mc:AlternateContent xmlns:mc="http://schemas.openxmlformats.org/markup-compatibility/2006" xmlns:p14="http://schemas.microsoft.com/office/powerpoint/2010/main">
    <mc:Choice Requires="p14">
      <p:transition spd="slow" p14:dur="2000" advTm="53036"/>
    </mc:Choice>
    <mc:Fallback xmlns="">
      <p:transition spd="slow" advTm="53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 name="TextBox 1"/>
          <p:cNvSpPr txBox="1"/>
          <p:nvPr/>
        </p:nvSpPr>
        <p:spPr>
          <a:xfrm>
            <a:off x="470067" y="300229"/>
            <a:ext cx="11230708" cy="4832092"/>
          </a:xfrm>
          <a:prstGeom prst="rect">
            <a:avLst/>
          </a:prstGeom>
        </p:spPr>
        <p:txBody>
          <a:bodyPr wrap="square" rtlCol="0">
            <a:spAutoFit/>
          </a:bodyPr>
          <a:lstStyle/>
          <a:p>
            <a:r>
              <a:rPr lang="en-US" sz="2800" b="1" dirty="0" err="1" smtClean="0">
                <a:solidFill>
                  <a:srgbClr val="99CCFF"/>
                </a:solidFill>
                <a:latin typeface="Arial" panose="020B0604020202020204" pitchFamily="34" charset="0"/>
                <a:cs typeface="Arial" panose="020B0604020202020204" pitchFamily="34" charset="0"/>
              </a:rPr>
              <a:t>Boeve’s</a:t>
            </a:r>
            <a:r>
              <a:rPr lang="en-US" sz="2800" b="1" dirty="0" smtClean="0">
                <a:solidFill>
                  <a:srgbClr val="99CCFF"/>
                </a:solidFill>
                <a:latin typeface="Arial" panose="020B0604020202020204" pitchFamily="34" charset="0"/>
                <a:cs typeface="Arial" panose="020B0604020202020204" pitchFamily="34" charset="0"/>
              </a:rPr>
              <a:t> </a:t>
            </a:r>
            <a:r>
              <a:rPr lang="en-US" sz="2800" b="1" dirty="0" err="1" smtClean="0">
                <a:solidFill>
                  <a:srgbClr val="99CCFF"/>
                </a:solidFill>
                <a:latin typeface="Arial" panose="020B0604020202020204" pitchFamily="34" charset="0"/>
                <a:cs typeface="Arial" panose="020B0604020202020204" pitchFamily="34" charset="0"/>
              </a:rPr>
              <a:t>reconextualisation</a:t>
            </a:r>
            <a:r>
              <a:rPr lang="en-US" sz="2800" b="1" dirty="0" smtClean="0">
                <a:solidFill>
                  <a:srgbClr val="99CCFF"/>
                </a:solidFill>
                <a:latin typeface="Arial" panose="020B0604020202020204" pitchFamily="34" charset="0"/>
                <a:cs typeface="Arial" panose="020B0604020202020204" pitchFamily="34" charset="0"/>
              </a:rPr>
              <a:t> is continuous with ‘Reading the signs of the times’ coming from Pope John XXXIII and Religious Orders in the mid </a:t>
            </a:r>
            <a:r>
              <a:rPr lang="en-US" sz="2800" b="1" dirty="0" err="1" smtClean="0">
                <a:solidFill>
                  <a:srgbClr val="99CCFF"/>
                </a:solidFill>
                <a:latin typeface="Arial" panose="020B0604020202020204" pitchFamily="34" charset="0"/>
                <a:cs typeface="Arial" panose="020B0604020202020204" pitchFamily="34" charset="0"/>
              </a:rPr>
              <a:t>1960s</a:t>
            </a:r>
            <a:r>
              <a:rPr lang="en-US" sz="2800" b="1" dirty="0" smtClean="0">
                <a:solidFill>
                  <a:srgbClr val="99CCFF"/>
                </a:solidFill>
                <a:latin typeface="Arial" panose="020B0604020202020204" pitchFamily="34" charset="0"/>
                <a:cs typeface="Arial" panose="020B0604020202020204" pitchFamily="34" charset="0"/>
              </a:rPr>
              <a:t>. </a:t>
            </a:r>
          </a:p>
          <a:p>
            <a:endParaRPr lang="en-US" sz="2800" b="1" dirty="0">
              <a:solidFill>
                <a:srgbClr val="99CCFF"/>
              </a:solidFill>
              <a:latin typeface="Arial" panose="020B0604020202020204" pitchFamily="34" charset="0"/>
              <a:cs typeface="Arial" panose="020B0604020202020204" pitchFamily="34" charset="0"/>
            </a:endParaRPr>
          </a:p>
          <a:p>
            <a:r>
              <a:rPr lang="en-US" sz="2800" b="1" dirty="0" smtClean="0">
                <a:solidFill>
                  <a:srgbClr val="FFFF99"/>
                </a:solidFill>
                <a:latin typeface="Arial" panose="020B0604020202020204" pitchFamily="34" charset="0"/>
                <a:cs typeface="Arial" panose="020B0604020202020204" pitchFamily="34" charset="0"/>
              </a:rPr>
              <a:t>Efforts to help make Catholic RE more meaningful and relevant since that time are examples of RECONTEXTUALISING RELIGIOUS EDUCATION  </a:t>
            </a:r>
          </a:p>
          <a:p>
            <a:endParaRPr lang="en-US" sz="2800" b="1" dirty="0">
              <a:solidFill>
                <a:srgbClr val="99CCFF"/>
              </a:solidFill>
              <a:latin typeface="Arial" panose="020B0604020202020204" pitchFamily="34" charset="0"/>
              <a:cs typeface="Arial" panose="020B0604020202020204" pitchFamily="34" charset="0"/>
            </a:endParaRPr>
          </a:p>
          <a:p>
            <a:r>
              <a:rPr lang="en-US" sz="2400" b="1" dirty="0" smtClean="0">
                <a:solidFill>
                  <a:schemeClr val="bg1"/>
                </a:solidFill>
                <a:latin typeface="Arial" panose="020B0604020202020204" pitchFamily="34" charset="0"/>
                <a:cs typeface="Arial" panose="020B0604020202020204" pitchFamily="34" charset="0"/>
              </a:rPr>
              <a:t>(Not the same as recontextualising the Catholic Church,  Catholic bishops &amp; clergy, and Catholic schools)</a:t>
            </a:r>
            <a:endParaRPr lang="en-AU" sz="2400" b="1" dirty="0" smtClean="0">
              <a:solidFill>
                <a:schemeClr val="bg1"/>
              </a:solidFill>
              <a:latin typeface="Arial" panose="020B0604020202020204" pitchFamily="34" charset="0"/>
              <a:cs typeface="Arial" panose="020B0604020202020204" pitchFamily="34" charset="0"/>
            </a:endParaRPr>
          </a:p>
          <a:p>
            <a:endParaRPr lang="en-AU" sz="2800" b="1" dirty="0" smtClean="0">
              <a:solidFill>
                <a:prstClr val="white"/>
              </a:solidFill>
              <a:latin typeface="Arial" panose="020B0604020202020204" pitchFamily="34" charset="0"/>
              <a:cs typeface="Arial" panose="020B0604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72938633"/>
      </p:ext>
    </p:extLst>
  </p:cSld>
  <p:clrMapOvr>
    <a:masterClrMapping/>
  </p:clrMapOvr>
  <mc:AlternateContent xmlns:mc="http://schemas.openxmlformats.org/markup-compatibility/2006" xmlns:p14="http://schemas.microsoft.com/office/powerpoint/2010/main">
    <mc:Choice Requires="p14">
      <p:transition spd="slow" p14:dur="2000" advTm="54613"/>
    </mc:Choice>
    <mc:Fallback xmlns="">
      <p:transition spd="slow" advTm="54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50021"/>
        </a:solidFill>
        <a:effectLst/>
      </p:bgPr>
    </p:bg>
    <p:spTree>
      <p:nvGrpSpPr>
        <p:cNvPr id="1" name=""/>
        <p:cNvGrpSpPr/>
        <p:nvPr/>
      </p:nvGrpSpPr>
      <p:grpSpPr>
        <a:xfrm>
          <a:off x="0" y="0"/>
          <a:ext cx="0" cy="0"/>
          <a:chOff x="0" y="0"/>
          <a:chExt cx="0" cy="0"/>
        </a:xfrm>
      </p:grpSpPr>
      <p:sp>
        <p:nvSpPr>
          <p:cNvPr id="2" name="TextBox 1"/>
          <p:cNvSpPr txBox="1"/>
          <p:nvPr/>
        </p:nvSpPr>
        <p:spPr>
          <a:xfrm>
            <a:off x="713579" y="337419"/>
            <a:ext cx="10339754" cy="7171194"/>
          </a:xfrm>
          <a:prstGeom prst="rect">
            <a:avLst/>
          </a:prstGeom>
          <a:noFill/>
        </p:spPr>
        <p:txBody>
          <a:bodyPr wrap="square" rtlCol="0">
            <a:spAutoFit/>
          </a:bodyPr>
          <a:lstStyle/>
          <a:p>
            <a:pPr algn="ctr"/>
            <a:r>
              <a:rPr lang="en-US" sz="4000" b="1" dirty="0">
                <a:solidFill>
                  <a:prstClr val="white"/>
                </a:solidFill>
                <a:latin typeface="Arial" panose="020B0604020202020204" pitchFamily="34" charset="0"/>
                <a:cs typeface="Arial" panose="020B0604020202020204" pitchFamily="34" charset="0"/>
              </a:rPr>
              <a:t>Ecclesiastical drift language tends to come across like </a:t>
            </a:r>
            <a:r>
              <a:rPr lang="en-US" sz="4000" b="1" dirty="0" smtClean="0">
                <a:solidFill>
                  <a:prstClr val="white"/>
                </a:solidFill>
                <a:latin typeface="Arial" panose="020B0604020202020204" pitchFamily="34" charset="0"/>
                <a:cs typeface="Arial" panose="020B0604020202020204" pitchFamily="34" charset="0"/>
              </a:rPr>
              <a:t>slogans /</a:t>
            </a:r>
            <a:r>
              <a:rPr lang="en-US" sz="4000" b="1" dirty="0" err="1" smtClean="0">
                <a:solidFill>
                  <a:prstClr val="white"/>
                </a:solidFill>
                <a:latin typeface="Arial" panose="020B0604020202020204" pitchFamily="34" charset="0"/>
                <a:cs typeface="Arial" panose="020B0604020202020204" pitchFamily="34" charset="0"/>
              </a:rPr>
              <a:t>cliches</a:t>
            </a:r>
            <a:r>
              <a:rPr lang="en-US" sz="4000" b="1" dirty="0" smtClean="0">
                <a:solidFill>
                  <a:prstClr val="white"/>
                </a:solidFill>
                <a:latin typeface="Arial" panose="020B0604020202020204" pitchFamily="34" charset="0"/>
                <a:cs typeface="Arial" panose="020B0604020202020204" pitchFamily="34" charset="0"/>
              </a:rPr>
              <a:t> </a:t>
            </a:r>
            <a:r>
              <a:rPr lang="en-US" sz="4000" b="1" dirty="0">
                <a:solidFill>
                  <a:prstClr val="white"/>
                </a:solidFill>
                <a:latin typeface="Arial" panose="020B0604020202020204" pitchFamily="34" charset="0"/>
                <a:cs typeface="Arial" panose="020B0604020202020204" pitchFamily="34" charset="0"/>
              </a:rPr>
              <a:t>for Catholic </a:t>
            </a:r>
            <a:r>
              <a:rPr lang="en-US" sz="4000" b="1" dirty="0" smtClean="0">
                <a:solidFill>
                  <a:prstClr val="white"/>
                </a:solidFill>
                <a:latin typeface="Arial" panose="020B0604020202020204" pitchFamily="34" charset="0"/>
                <a:cs typeface="Arial" panose="020B0604020202020204" pitchFamily="34" charset="0"/>
              </a:rPr>
              <a:t>schooling and Religious Education</a:t>
            </a:r>
            <a:endParaRPr lang="en-US" sz="4000" b="1" dirty="0">
              <a:solidFill>
                <a:prstClr val="white"/>
              </a:solidFill>
              <a:latin typeface="Arial" panose="020B0604020202020204" pitchFamily="34" charset="0"/>
              <a:cs typeface="Arial" panose="020B0604020202020204" pitchFamily="34" charset="0"/>
            </a:endParaRPr>
          </a:p>
          <a:p>
            <a:endParaRPr lang="en-US" sz="3500" b="1" dirty="0">
              <a:solidFill>
                <a:prstClr val="white"/>
              </a:solidFill>
              <a:latin typeface="Arial" panose="020B0604020202020204" pitchFamily="34" charset="0"/>
              <a:cs typeface="Arial" panose="020B0604020202020204" pitchFamily="34" charset="0"/>
            </a:endParaRPr>
          </a:p>
          <a:p>
            <a:endParaRPr lang="en-US" sz="3500" b="1" dirty="0">
              <a:solidFill>
                <a:prstClr val="white"/>
              </a:solidFill>
              <a:latin typeface="Arial" panose="020B0604020202020204" pitchFamily="34" charset="0"/>
              <a:cs typeface="Arial" panose="020B0604020202020204" pitchFamily="34" charset="0"/>
            </a:endParaRPr>
          </a:p>
          <a:p>
            <a:pPr algn="ctr"/>
            <a:r>
              <a:rPr lang="en-US" sz="4000" b="1" dirty="0">
                <a:solidFill>
                  <a:srgbClr val="FFFF99"/>
                </a:solidFill>
                <a:latin typeface="Arial" panose="020B0604020202020204" pitchFamily="34" charset="0"/>
                <a:cs typeface="Arial" panose="020B0604020202020204" pitchFamily="34" charset="0"/>
              </a:rPr>
              <a:t>What would it look like if other Catholic-State partnership institutions were to demonstrate ecclesiastical drift in their purposes and practice?</a:t>
            </a:r>
          </a:p>
          <a:p>
            <a:endParaRPr lang="en-US" sz="3500" b="1" dirty="0">
              <a:solidFill>
                <a:prstClr val="black"/>
              </a:solidFill>
              <a:latin typeface="Arial" panose="020B0604020202020204" pitchFamily="34" charset="0"/>
              <a:cs typeface="Arial" panose="020B0604020202020204" pitchFamily="34" charset="0"/>
            </a:endParaRPr>
          </a:p>
          <a:p>
            <a:endParaRPr lang="en-AU" sz="3500" b="1" dirty="0">
              <a:solidFill>
                <a:prstClr val="black"/>
              </a:solidFill>
              <a:latin typeface="Arial" panose="020B0604020202020204" pitchFamily="34" charset="0"/>
              <a:cs typeface="Arial" panose="020B0604020202020204" pitchFamily="34"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599477294"/>
      </p:ext>
    </p:extLst>
  </p:cSld>
  <p:clrMapOvr>
    <a:masterClrMapping/>
  </p:clrMapOvr>
  <mc:AlternateContent xmlns:mc="http://schemas.openxmlformats.org/markup-compatibility/2006" xmlns:p14="http://schemas.microsoft.com/office/powerpoint/2010/main">
    <mc:Choice Requires="p14">
      <p:transition spd="slow" p14:dur="2000" advTm="36440"/>
    </mc:Choice>
    <mc:Fallback xmlns="">
      <p:transition spd="slow" advTm="36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3826"/>
            <a:ext cx="12191106" cy="8097078"/>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50077740"/>
      </p:ext>
    </p:extLst>
  </p:cSld>
  <p:clrMapOvr>
    <a:masterClrMapping/>
  </p:clrMapOvr>
  <mc:AlternateContent xmlns:mc="http://schemas.openxmlformats.org/markup-compatibility/2006" xmlns:p14="http://schemas.microsoft.com/office/powerpoint/2010/main">
    <mc:Choice Requires="p14">
      <p:transition spd="slow" p14:dur="2000" advTm="7438"/>
    </mc:Choice>
    <mc:Fallback xmlns="">
      <p:transition spd="slow" advTm="7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50577"/>
            <a:ext cx="12192000" cy="809767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72042128"/>
      </p:ext>
    </p:extLst>
  </p:cSld>
  <p:clrMapOvr>
    <a:masterClrMapping/>
  </p:clrMapOvr>
  <mc:AlternateContent xmlns:mc="http://schemas.openxmlformats.org/markup-compatibility/2006" xmlns:p14="http://schemas.microsoft.com/office/powerpoint/2010/main">
    <mc:Choice Requires="p14">
      <p:transition spd="slow" p14:dur="2000" advTm="4803"/>
    </mc:Choice>
    <mc:Fallback xmlns="">
      <p:transition spd="slow" advTm="4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12404035" cy="823850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34680473"/>
      </p:ext>
    </p:extLst>
  </p:cSld>
  <p:clrMapOvr>
    <a:masterClrMapping/>
  </p:clrMapOvr>
  <mc:AlternateContent xmlns:mc="http://schemas.openxmlformats.org/markup-compatibility/2006" xmlns:p14="http://schemas.microsoft.com/office/powerpoint/2010/main">
    <mc:Choice Requires="p14">
      <p:transition spd="slow" p14:dur="2000" advTm="6346"/>
    </mc:Choice>
    <mc:Fallback xmlns="">
      <p:transition spd="slow" advTm="6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470296" cy="828251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66779932"/>
      </p:ext>
    </p:extLst>
  </p:cSld>
  <p:clrMapOvr>
    <a:masterClrMapping/>
  </p:clrMapOvr>
  <mc:AlternateContent xmlns:mc="http://schemas.openxmlformats.org/markup-compatibility/2006" xmlns:p14="http://schemas.microsoft.com/office/powerpoint/2010/main">
    <mc:Choice Requires="p14">
      <p:transition spd="slow" p14:dur="2000" advTm="3494"/>
    </mc:Choice>
    <mc:Fallback xmlns="">
      <p:transition spd="slow" advTm="3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809767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06430781"/>
      </p:ext>
    </p:extLst>
  </p:cSld>
  <p:clrMapOvr>
    <a:masterClrMapping/>
  </p:clrMapOvr>
  <mc:AlternateContent xmlns:mc="http://schemas.openxmlformats.org/markup-compatibility/2006" xmlns:p14="http://schemas.microsoft.com/office/powerpoint/2010/main">
    <mc:Choice Requires="p14">
      <p:transition spd="slow" p14:dur="2000" advTm="9652"/>
    </mc:Choice>
    <mc:Fallback xmlns="">
      <p:transition spd="slow" advTm="9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809767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25807243"/>
      </p:ext>
    </p:extLst>
  </p:cSld>
  <p:clrMapOvr>
    <a:masterClrMapping/>
  </p:clrMapOvr>
  <mc:AlternateContent xmlns:mc="http://schemas.openxmlformats.org/markup-compatibility/2006" xmlns:p14="http://schemas.microsoft.com/office/powerpoint/2010/main">
    <mc:Choice Requires="p14">
      <p:transition spd="slow" p14:dur="2000" advTm="2714"/>
    </mc:Choice>
    <mc:Fallback xmlns="">
      <p:transition spd="slow" advTm="2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12748591" cy="846734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53979866"/>
      </p:ext>
    </p:extLst>
  </p:cSld>
  <p:clrMapOvr>
    <a:masterClrMapping/>
  </p:clrMapOvr>
  <mc:AlternateContent xmlns:mc="http://schemas.openxmlformats.org/markup-compatibility/2006" xmlns:p14="http://schemas.microsoft.com/office/powerpoint/2010/main">
    <mc:Choice Requires="p14">
      <p:transition spd="slow" p14:dur="2000" advTm="1256"/>
    </mc:Choice>
    <mc:Fallback xmlns="">
      <p:transition spd="slow" advTm="1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848498" y="2270626"/>
            <a:ext cx="10919409" cy="2062103"/>
          </a:xfrm>
          <a:prstGeom prst="rect">
            <a:avLst/>
          </a:prstGeom>
          <a:noFill/>
        </p:spPr>
        <p:txBody>
          <a:bodyPr wrap="square" rtlCol="0">
            <a:spAutoFit/>
          </a:bodyPr>
          <a:lstStyle/>
          <a:p>
            <a:r>
              <a:rPr lang="en-AU" sz="3200" b="1" dirty="0" smtClean="0">
                <a:solidFill>
                  <a:srgbClr val="FFFF99"/>
                </a:solidFill>
              </a:rPr>
              <a:t>We </a:t>
            </a:r>
            <a:r>
              <a:rPr lang="en-AU" sz="3200" b="1" dirty="0">
                <a:solidFill>
                  <a:srgbClr val="FFFF99"/>
                </a:solidFill>
              </a:rPr>
              <a:t>live in times of unprecedented change that make it difficult for young people to find meaning and purpose in life, and </a:t>
            </a:r>
            <a:r>
              <a:rPr lang="en-AU" sz="3200" b="1" dirty="0" smtClean="0">
                <a:solidFill>
                  <a:srgbClr val="FFFF99"/>
                </a:solidFill>
              </a:rPr>
              <a:t>there is a need to consider school </a:t>
            </a:r>
            <a:r>
              <a:rPr lang="en-AU" sz="3200" b="1" dirty="0">
                <a:solidFill>
                  <a:srgbClr val="FFFF99"/>
                </a:solidFill>
              </a:rPr>
              <a:t>education might be able to make some contribution to help them in this quest. </a:t>
            </a:r>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49873848"/>
      </p:ext>
    </p:extLst>
  </p:cSld>
  <p:clrMapOvr>
    <a:masterClrMapping/>
  </p:clrMapOvr>
  <mc:AlternateContent xmlns:mc="http://schemas.openxmlformats.org/markup-compatibility/2006" xmlns:p14="http://schemas.microsoft.com/office/powerpoint/2010/main">
    <mc:Choice Requires="p14">
      <p:transition spd="slow" p14:dur="2000" advTm="47640"/>
    </mc:Choice>
    <mc:Fallback xmlns="">
      <p:transition spd="slow" advTm="47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809767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61417995"/>
      </p:ext>
    </p:extLst>
  </p:cSld>
  <p:clrMapOvr>
    <a:masterClrMapping/>
  </p:clrMapOvr>
  <mc:AlternateContent xmlns:mc="http://schemas.openxmlformats.org/markup-compatibility/2006" xmlns:p14="http://schemas.microsoft.com/office/powerpoint/2010/main">
    <mc:Choice Requires="p14">
      <p:transition spd="slow" p14:dur="2000" advTm="14090"/>
    </mc:Choice>
    <mc:Fallback xmlns="">
      <p:transition spd="slow" advTm="14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2569"/>
            <a:ext cx="12192000" cy="9144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88512083"/>
      </p:ext>
    </p:extLst>
  </p:cSld>
  <p:clrMapOvr>
    <a:masterClrMapping/>
  </p:clrMapOvr>
  <mc:AlternateContent xmlns:mc="http://schemas.openxmlformats.org/markup-compatibility/2006" xmlns:p14="http://schemas.microsoft.com/office/powerpoint/2010/main">
    <mc:Choice Requires="p14">
      <p:transition spd="slow" p14:dur="2000" advTm="8358"/>
    </mc:Choice>
    <mc:Fallback xmlns="">
      <p:transition spd="slow" advTm="8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2571"/>
            <a:ext cx="12192001" cy="91440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92841800"/>
      </p:ext>
    </p:extLst>
  </p:cSld>
  <p:clrMapOvr>
    <a:masterClrMapping/>
  </p:clrMapOvr>
  <mc:AlternateContent xmlns:mc="http://schemas.openxmlformats.org/markup-compatibility/2006">
    <mc:Choice xmlns:p14="http://schemas.microsoft.com/office/powerpoint/2010/main" Requires="p14">
      <p:transition spd="slow" p14:dur="2000" advTm="27665"/>
    </mc:Choice>
    <mc:Fallback>
      <p:transition spd="slow" advTm="27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7643" y="-106858"/>
            <a:ext cx="4604951" cy="705908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0978568"/>
      </p:ext>
    </p:extLst>
  </p:cSld>
  <p:clrMapOvr>
    <a:masterClrMapping/>
  </p:clrMapOvr>
  <mc:AlternateContent xmlns:mc="http://schemas.openxmlformats.org/markup-compatibility/2006">
    <mc:Choice xmlns:p14="http://schemas.microsoft.com/office/powerpoint/2010/main" Requires="p14">
      <p:transition spd="slow" p14:dur="2000" advTm="23744"/>
    </mc:Choice>
    <mc:Fallback>
      <p:transition spd="slow" advTm="23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051" y="-174374"/>
            <a:ext cx="9642108" cy="712965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26363189"/>
      </p:ext>
    </p:extLst>
  </p:cSld>
  <p:clrMapOvr>
    <a:masterClrMapping/>
  </p:clrMapOvr>
  <mc:AlternateContent xmlns:mc="http://schemas.openxmlformats.org/markup-compatibility/2006" xmlns:p14="http://schemas.microsoft.com/office/powerpoint/2010/main">
    <mc:Choice Requires="p14">
      <p:transition spd="slow" p14:dur="2000" advTm="4460"/>
    </mc:Choice>
    <mc:Fallback xmlns="">
      <p:transition spd="slow" advTm="4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60897"/>
            <a:ext cx="12286034" cy="921452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33893212"/>
      </p:ext>
    </p:extLst>
  </p:cSld>
  <p:clrMapOvr>
    <a:masterClrMapping/>
  </p:clrMapOvr>
  <mc:AlternateContent xmlns:mc="http://schemas.openxmlformats.org/markup-compatibility/2006" xmlns:p14="http://schemas.microsoft.com/office/powerpoint/2010/main">
    <mc:Choice Requires="p14">
      <p:transition spd="slow" p14:dur="2000" advTm="12656"/>
    </mc:Choice>
    <mc:Fallback xmlns="">
      <p:transition spd="slow" advTm="12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70625"/>
            <a:ext cx="12250365" cy="918777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57699389"/>
      </p:ext>
    </p:extLst>
  </p:cSld>
  <p:clrMapOvr>
    <a:masterClrMapping/>
  </p:clrMapOvr>
  <mc:AlternateContent xmlns:mc="http://schemas.openxmlformats.org/markup-compatibility/2006" xmlns:p14="http://schemas.microsoft.com/office/powerpoint/2010/main">
    <mc:Choice Requires="p14">
      <p:transition spd="slow" p14:dur="2000" advTm="13904"/>
    </mc:Choice>
    <mc:Fallback xmlns="">
      <p:transition spd="slow" advTm="13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303102" y="283998"/>
            <a:ext cx="11282440" cy="6370975"/>
          </a:xfrm>
          <a:prstGeom prst="rect">
            <a:avLst/>
          </a:prstGeom>
          <a:noFill/>
        </p:spPr>
        <p:txBody>
          <a:bodyPr wrap="square" rtlCol="0">
            <a:spAutoFit/>
          </a:bodyPr>
          <a:lstStyle/>
          <a:p>
            <a:r>
              <a:rPr lang="en-US" sz="3600" b="1" dirty="0" smtClean="0">
                <a:solidFill>
                  <a:srgbClr val="99CCFF"/>
                </a:solidFill>
                <a:latin typeface="Arial" panose="020B0604020202020204" pitchFamily="34" charset="0"/>
                <a:cs typeface="Arial" panose="020B0604020202020204" pitchFamily="34" charset="0"/>
              </a:rPr>
              <a:t>Some other issues taken up in the full paper and appendices to the </a:t>
            </a:r>
            <a:r>
              <a:rPr lang="en-US" sz="3600" b="1" dirty="0" err="1" smtClean="0">
                <a:solidFill>
                  <a:srgbClr val="99CCFF"/>
                </a:solidFill>
                <a:latin typeface="Arial" panose="020B0604020202020204" pitchFamily="34" charset="0"/>
                <a:cs typeface="Arial" panose="020B0604020202020204" pitchFamily="34" charset="0"/>
              </a:rPr>
              <a:t>powerpoint</a:t>
            </a:r>
            <a:r>
              <a:rPr lang="en-US" sz="3600" b="1" dirty="0" smtClean="0">
                <a:solidFill>
                  <a:srgbClr val="99CCFF"/>
                </a:solidFill>
                <a:latin typeface="Arial" panose="020B0604020202020204" pitchFamily="34" charset="0"/>
                <a:cs typeface="Arial" panose="020B0604020202020204" pitchFamily="34" charset="0"/>
              </a:rPr>
              <a:t> presentation</a:t>
            </a:r>
          </a:p>
          <a:p>
            <a:endParaRPr lang="en-US" sz="1500" b="1" dirty="0" smtClean="0">
              <a:solidFill>
                <a:srgbClr val="99CCFF"/>
              </a:solidFill>
              <a:latin typeface="Arial" panose="020B0604020202020204" pitchFamily="34" charset="0"/>
              <a:cs typeface="Arial" panose="020B0604020202020204" pitchFamily="34" charset="0"/>
            </a:endParaRPr>
          </a:p>
          <a:p>
            <a:r>
              <a:rPr lang="en-US" sz="2800" b="1" dirty="0" smtClean="0">
                <a:solidFill>
                  <a:srgbClr val="FFFF99"/>
                </a:solidFill>
                <a:latin typeface="Arial" panose="020B0604020202020204" pitchFamily="34" charset="0"/>
                <a:cs typeface="Arial" panose="020B0604020202020204" pitchFamily="34" charset="0"/>
              </a:rPr>
              <a:t>Evidence of ecclesiastical drift in RE in Australian Catholic tertiary institutions</a:t>
            </a:r>
          </a:p>
          <a:p>
            <a:endParaRPr lang="en-US" sz="1500" b="1" dirty="0">
              <a:solidFill>
                <a:srgbClr val="99CCFF"/>
              </a:solidFill>
              <a:latin typeface="Arial" panose="020B0604020202020204" pitchFamily="34" charset="0"/>
              <a:cs typeface="Arial" panose="020B0604020202020204" pitchFamily="34" charset="0"/>
            </a:endParaRPr>
          </a:p>
          <a:p>
            <a:r>
              <a:rPr lang="en-US" sz="2800" b="1" dirty="0" smtClean="0">
                <a:solidFill>
                  <a:srgbClr val="FF99CC"/>
                </a:solidFill>
                <a:latin typeface="Arial" panose="020B0604020202020204" pitchFamily="34" charset="0"/>
                <a:cs typeface="Arial" panose="020B0604020202020204" pitchFamily="34" charset="0"/>
              </a:rPr>
              <a:t>How extensive is ecclesiastical drift in Catholic schools in other countries?</a:t>
            </a:r>
          </a:p>
          <a:p>
            <a:endParaRPr lang="en-US" sz="1500" b="1" dirty="0" smtClean="0">
              <a:solidFill>
                <a:schemeClr val="bg1"/>
              </a:solidFill>
              <a:latin typeface="Arial" panose="020B0604020202020204" pitchFamily="34" charset="0"/>
              <a:cs typeface="Arial" panose="020B0604020202020204" pitchFamily="34" charset="0"/>
            </a:endParaRPr>
          </a:p>
          <a:p>
            <a:r>
              <a:rPr lang="en-US" sz="2800" b="1" dirty="0" smtClean="0">
                <a:solidFill>
                  <a:srgbClr val="CCFF99"/>
                </a:solidFill>
                <a:latin typeface="Arial" panose="020B0604020202020204" pitchFamily="34" charset="0"/>
                <a:cs typeface="Arial" panose="020B0604020202020204" pitchFamily="34" charset="0"/>
              </a:rPr>
              <a:t>Comments from Pope Francis and German Archbishop </a:t>
            </a:r>
            <a:r>
              <a:rPr lang="en-US" sz="2800" b="1" dirty="0" err="1" smtClean="0">
                <a:solidFill>
                  <a:srgbClr val="CCFF99"/>
                </a:solidFill>
                <a:latin typeface="Arial" panose="020B0604020202020204" pitchFamily="34" charset="0"/>
                <a:cs typeface="Arial" panose="020B0604020202020204" pitchFamily="34" charset="0"/>
              </a:rPr>
              <a:t>Kohlgraf</a:t>
            </a:r>
            <a:r>
              <a:rPr lang="en-US" sz="2800" b="1" dirty="0" smtClean="0">
                <a:solidFill>
                  <a:srgbClr val="CCFF99"/>
                </a:solidFill>
                <a:latin typeface="Arial" panose="020B0604020202020204" pitchFamily="34" charset="0"/>
                <a:cs typeface="Arial" panose="020B0604020202020204" pitchFamily="34" charset="0"/>
              </a:rPr>
              <a:t> that are pertinent to interpreting the problem of ecclesiastical drift</a:t>
            </a:r>
          </a:p>
          <a:p>
            <a:endParaRPr lang="en-US" sz="1500" b="1" dirty="0">
              <a:solidFill>
                <a:schemeClr val="bg1"/>
              </a:solidFill>
              <a:latin typeface="Arial" panose="020B0604020202020204" pitchFamily="34" charset="0"/>
              <a:cs typeface="Arial" panose="020B0604020202020204" pitchFamily="34" charset="0"/>
            </a:endParaRPr>
          </a:p>
          <a:p>
            <a:r>
              <a:rPr lang="en-US" sz="2800" b="1" dirty="0" smtClean="0">
                <a:solidFill>
                  <a:schemeClr val="bg1"/>
                </a:solidFill>
                <a:latin typeface="Arial" panose="020B0604020202020204" pitchFamily="34" charset="0"/>
                <a:cs typeface="Arial" panose="020B0604020202020204" pitchFamily="34" charset="0"/>
              </a:rPr>
              <a:t>An example of how to start addressing the problem by changing the discourse of Catholic school Religious Education</a:t>
            </a:r>
          </a:p>
          <a:p>
            <a:endParaRPr lang="en-US" sz="2400" b="1" dirty="0" smtClean="0">
              <a:solidFill>
                <a:prstClr val="black"/>
              </a:solidFill>
              <a:latin typeface="Arial" panose="020B0604020202020204" pitchFamily="34" charset="0"/>
              <a:cs typeface="Arial" panose="020B0604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18828158"/>
      </p:ext>
    </p:extLst>
  </p:cSld>
  <p:clrMapOvr>
    <a:masterClrMapping/>
  </p:clrMapOvr>
  <mc:AlternateContent xmlns:mc="http://schemas.openxmlformats.org/markup-compatibility/2006" xmlns:p14="http://schemas.microsoft.com/office/powerpoint/2010/main">
    <mc:Choice Requires="p14">
      <p:transition spd="slow" p14:dur="2000" advTm="35156"/>
    </mc:Choice>
    <mc:Fallback xmlns="">
      <p:transition spd="slow" advTm="35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 name="TextBox 1"/>
          <p:cNvSpPr txBox="1"/>
          <p:nvPr/>
        </p:nvSpPr>
        <p:spPr>
          <a:xfrm>
            <a:off x="470067" y="300229"/>
            <a:ext cx="11230708" cy="4862870"/>
          </a:xfrm>
          <a:prstGeom prst="rect">
            <a:avLst/>
          </a:prstGeom>
        </p:spPr>
        <p:txBody>
          <a:bodyPr wrap="square" rtlCol="0">
            <a:spAutoFit/>
          </a:bodyPr>
          <a:lstStyle/>
          <a:p>
            <a:r>
              <a:rPr lang="en-US" sz="3200" b="1" dirty="0">
                <a:solidFill>
                  <a:srgbClr val="99CCFF"/>
                </a:solidFill>
                <a:latin typeface="Arial" panose="020B0604020202020204" pitchFamily="34" charset="0"/>
                <a:cs typeface="Arial" panose="020B0604020202020204" pitchFamily="34" charset="0"/>
              </a:rPr>
              <a:t>The </a:t>
            </a:r>
            <a:r>
              <a:rPr lang="en-US" sz="3200" b="1" dirty="0" smtClean="0">
                <a:solidFill>
                  <a:srgbClr val="99CCFF"/>
                </a:solidFill>
                <a:latin typeface="Arial" panose="020B0604020202020204" pitchFamily="34" charset="0"/>
                <a:cs typeface="Arial" panose="020B0604020202020204" pitchFamily="34" charset="0"/>
              </a:rPr>
              <a:t>influence of ecclesiastical drift on religious education in Catholic tertiary institutions</a:t>
            </a:r>
            <a:endParaRPr lang="en-AU" sz="3200" b="1" dirty="0">
              <a:solidFill>
                <a:srgbClr val="99CCFF"/>
              </a:solidFill>
              <a:latin typeface="Arial" panose="020B0604020202020204" pitchFamily="34" charset="0"/>
              <a:cs typeface="Arial" panose="020B0604020202020204" pitchFamily="34" charset="0"/>
            </a:endParaRPr>
          </a:p>
          <a:p>
            <a:endParaRPr lang="en-AU" sz="2200" b="1" dirty="0">
              <a:solidFill>
                <a:prstClr val="white"/>
              </a:solidFill>
              <a:latin typeface="Arial" panose="020B0604020202020204" pitchFamily="34" charset="0"/>
              <a:cs typeface="Arial" panose="020B0604020202020204" pitchFamily="34" charset="0"/>
            </a:endParaRPr>
          </a:p>
          <a:p>
            <a:r>
              <a:rPr lang="en-AU" sz="2800" b="1" dirty="0" smtClean="0">
                <a:solidFill>
                  <a:prstClr val="white"/>
                </a:solidFill>
                <a:latin typeface="Arial" panose="020B0604020202020204" pitchFamily="34" charset="0"/>
                <a:cs typeface="Arial" panose="020B0604020202020204" pitchFamily="34" charset="0"/>
              </a:rPr>
              <a:t>Some Religious Education staff at tertiary level have contributed to the growth of ecclesiastical drift in the discourse of Catholic school Religious education</a:t>
            </a:r>
          </a:p>
          <a:p>
            <a:endParaRPr lang="en-US" sz="2800" b="1" dirty="0">
              <a:solidFill>
                <a:prstClr val="white"/>
              </a:solidFill>
              <a:latin typeface="Arial" panose="020B0604020202020204" pitchFamily="34" charset="0"/>
              <a:cs typeface="Arial" panose="020B0604020202020204" pitchFamily="34" charset="0"/>
            </a:endParaRPr>
          </a:p>
          <a:p>
            <a:r>
              <a:rPr lang="en-US" sz="2800" b="1" dirty="0" smtClean="0">
                <a:solidFill>
                  <a:srgbClr val="FFFF99"/>
                </a:solidFill>
                <a:latin typeface="Arial" panose="020B0604020202020204" pitchFamily="34" charset="0"/>
                <a:cs typeface="Arial" panose="020B0604020202020204" pitchFamily="34" charset="0"/>
              </a:rPr>
              <a:t>Some of the negative effects have been even more structurally noticeable than in Catholic schools – such that in some instances it looks more like ‘direct action’ rather than ‘drift’.   </a:t>
            </a:r>
          </a:p>
          <a:p>
            <a:r>
              <a:rPr lang="en-US" sz="2400" dirty="0" smtClean="0">
                <a:solidFill>
                  <a:srgbClr val="99CCFF"/>
                </a:solidFill>
                <a:latin typeface="Arial" panose="020B0604020202020204" pitchFamily="34" charset="0"/>
                <a:cs typeface="Arial" panose="020B0604020202020204" pitchFamily="34" charset="0"/>
              </a:rPr>
              <a:t>(See the full paper for a discussion of this question)</a:t>
            </a:r>
            <a:endParaRPr lang="en-AU" sz="2400" dirty="0">
              <a:solidFill>
                <a:srgbClr val="99CCFF"/>
              </a:solidFill>
              <a:latin typeface="Arial" panose="020B0604020202020204" pitchFamily="34" charset="0"/>
              <a:cs typeface="Arial" panose="020B0604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35955700"/>
      </p:ext>
    </p:extLst>
  </p:cSld>
  <p:clrMapOvr>
    <a:masterClrMapping/>
  </p:clrMapOvr>
  <mc:AlternateContent xmlns:mc="http://schemas.openxmlformats.org/markup-compatibility/2006">
    <mc:Choice xmlns:p14="http://schemas.microsoft.com/office/powerpoint/2010/main" Requires="p14">
      <p:transition spd="slow" p14:dur="2000" advTm="17975"/>
    </mc:Choice>
    <mc:Fallback>
      <p:transition spd="slow" advTm="17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303102" y="645948"/>
            <a:ext cx="11282440" cy="5755422"/>
          </a:xfrm>
          <a:prstGeom prst="rect">
            <a:avLst/>
          </a:prstGeom>
          <a:noFill/>
        </p:spPr>
        <p:txBody>
          <a:bodyPr wrap="square" rtlCol="0">
            <a:spAutoFit/>
          </a:bodyPr>
          <a:lstStyle/>
          <a:p>
            <a:r>
              <a:rPr lang="en-US" sz="3200" b="1" dirty="0" smtClean="0">
                <a:solidFill>
                  <a:srgbClr val="99CCFF"/>
                </a:solidFill>
              </a:rPr>
              <a:t>How extensive is Catholic ecclesiastical drift in other countries?</a:t>
            </a:r>
          </a:p>
          <a:p>
            <a:endParaRPr lang="en-US" sz="2400" b="1" dirty="0" smtClean="0"/>
          </a:p>
          <a:p>
            <a:r>
              <a:rPr lang="en-US" sz="2400" b="1" dirty="0" smtClean="0">
                <a:solidFill>
                  <a:schemeClr val="bg1"/>
                </a:solidFill>
              </a:rPr>
              <a:t>Some indications of ecclesiastical drift in Catholic Religious Education have been identified by colleagues in the United Kingdom, Ireland, Europe, USA, </a:t>
            </a:r>
            <a:r>
              <a:rPr lang="en-US" sz="2400" b="1" dirty="0">
                <a:solidFill>
                  <a:schemeClr val="bg1"/>
                </a:solidFill>
              </a:rPr>
              <a:t>Canada and </a:t>
            </a:r>
            <a:r>
              <a:rPr lang="en-US" sz="2400" b="1" dirty="0" smtClean="0">
                <a:solidFill>
                  <a:schemeClr val="bg1"/>
                </a:solidFill>
              </a:rPr>
              <a:t>New Zealand. </a:t>
            </a:r>
          </a:p>
          <a:p>
            <a:r>
              <a:rPr lang="en-US" sz="2400" b="1" dirty="0" smtClean="0">
                <a:solidFill>
                  <a:schemeClr val="bg1"/>
                </a:solidFill>
              </a:rPr>
              <a:t> They noted modulations in the problem depending on differences </a:t>
            </a:r>
            <a:r>
              <a:rPr lang="en-US" sz="2400" b="1" dirty="0">
                <a:solidFill>
                  <a:schemeClr val="bg1"/>
                </a:solidFill>
              </a:rPr>
              <a:t>in context </a:t>
            </a:r>
            <a:r>
              <a:rPr lang="en-US" sz="2400" b="1" dirty="0" smtClean="0">
                <a:solidFill>
                  <a:schemeClr val="bg1"/>
                </a:solidFill>
              </a:rPr>
              <a:t>(E.g.  Publically funded or private </a:t>
            </a:r>
            <a:r>
              <a:rPr lang="en-US" sz="2400" b="1" dirty="0">
                <a:solidFill>
                  <a:schemeClr val="bg1"/>
                </a:solidFill>
              </a:rPr>
              <a:t>catholic schools, </a:t>
            </a:r>
            <a:r>
              <a:rPr lang="en-US" sz="2400" b="1" dirty="0" smtClean="0">
                <a:solidFill>
                  <a:schemeClr val="bg1"/>
                </a:solidFill>
              </a:rPr>
              <a:t>availability of government </a:t>
            </a:r>
            <a:r>
              <a:rPr lang="en-US" sz="2400" b="1" dirty="0">
                <a:solidFill>
                  <a:schemeClr val="bg1"/>
                </a:solidFill>
              </a:rPr>
              <a:t>accredited religion studies </a:t>
            </a:r>
            <a:r>
              <a:rPr lang="en-US" sz="2400" b="1" dirty="0" smtClean="0">
                <a:solidFill>
                  <a:schemeClr val="bg1"/>
                </a:solidFill>
              </a:rPr>
              <a:t>courses.  Also in Lutheran Church programs in Norway)</a:t>
            </a:r>
            <a:endParaRPr lang="en-US" sz="2400" b="1" dirty="0">
              <a:solidFill>
                <a:schemeClr val="bg1"/>
              </a:solidFill>
            </a:endParaRPr>
          </a:p>
          <a:p>
            <a:endParaRPr lang="en-US" sz="2400" b="1" dirty="0">
              <a:solidFill>
                <a:schemeClr val="bg1"/>
              </a:solidFill>
            </a:endParaRPr>
          </a:p>
          <a:p>
            <a:r>
              <a:rPr lang="en-US" sz="2400" b="1" dirty="0" smtClean="0">
                <a:solidFill>
                  <a:schemeClr val="bg1"/>
                </a:solidFill>
              </a:rPr>
              <a:t>E.g.  </a:t>
            </a:r>
            <a:r>
              <a:rPr lang="en-US" sz="2400" b="1" dirty="0" smtClean="0">
                <a:solidFill>
                  <a:srgbClr val="99CCFF"/>
                </a:solidFill>
              </a:rPr>
              <a:t>Europe:</a:t>
            </a:r>
            <a:r>
              <a:rPr lang="en-US" sz="2400" b="1" dirty="0" smtClean="0">
                <a:solidFill>
                  <a:schemeClr val="bg1"/>
                </a:solidFill>
              </a:rPr>
              <a:t>  </a:t>
            </a:r>
            <a:r>
              <a:rPr lang="en-AU" sz="2400" b="1" dirty="0">
                <a:solidFill>
                  <a:schemeClr val="bg1"/>
                </a:solidFill>
              </a:rPr>
              <a:t>“The longing for </a:t>
            </a:r>
            <a:r>
              <a:rPr lang="en-AU" sz="2400" b="1" i="1" dirty="0" err="1">
                <a:solidFill>
                  <a:schemeClr val="bg1"/>
                </a:solidFill>
              </a:rPr>
              <a:t>reconfessionalisation</a:t>
            </a:r>
            <a:r>
              <a:rPr lang="en-AU" sz="2400" b="1" dirty="0">
                <a:solidFill>
                  <a:schemeClr val="bg1"/>
                </a:solidFill>
              </a:rPr>
              <a:t> (even in the form of a hidden </a:t>
            </a:r>
            <a:r>
              <a:rPr lang="en-AU" sz="2400" b="1" i="1" dirty="0" err="1">
                <a:solidFill>
                  <a:schemeClr val="bg1"/>
                </a:solidFill>
              </a:rPr>
              <a:t>recontextualisation</a:t>
            </a:r>
            <a:r>
              <a:rPr lang="en-AU" sz="2400" b="1" dirty="0">
                <a:solidFill>
                  <a:schemeClr val="bg1"/>
                </a:solidFill>
              </a:rPr>
              <a:t>) is everywhere”.  </a:t>
            </a:r>
            <a:endParaRPr lang="en-AU" sz="2400" b="1" dirty="0" smtClean="0">
              <a:solidFill>
                <a:schemeClr val="bg1"/>
              </a:solidFill>
            </a:endParaRPr>
          </a:p>
          <a:p>
            <a:endParaRPr lang="en-AU" sz="2400" b="1" dirty="0">
              <a:solidFill>
                <a:schemeClr val="bg1"/>
              </a:solidFill>
            </a:endParaRPr>
          </a:p>
          <a:p>
            <a:r>
              <a:rPr lang="en-AU" sz="2400" b="1" dirty="0" smtClean="0">
                <a:solidFill>
                  <a:srgbClr val="99CCFF"/>
                </a:solidFill>
              </a:rPr>
              <a:t>UK and USA</a:t>
            </a:r>
            <a:r>
              <a:rPr lang="en-AU" sz="2400" b="1" dirty="0" smtClean="0">
                <a:solidFill>
                  <a:schemeClr val="bg1"/>
                </a:solidFill>
              </a:rPr>
              <a:t>:   Two </a:t>
            </a:r>
            <a:r>
              <a:rPr lang="en-AU" sz="2400" b="1" dirty="0">
                <a:solidFill>
                  <a:schemeClr val="bg1"/>
                </a:solidFill>
              </a:rPr>
              <a:t>scholars </a:t>
            </a:r>
            <a:r>
              <a:rPr lang="en-AU" sz="2400" b="1" dirty="0" smtClean="0">
                <a:solidFill>
                  <a:schemeClr val="bg1"/>
                </a:solidFill>
              </a:rPr>
              <a:t>independently suggested </a:t>
            </a:r>
            <a:r>
              <a:rPr lang="en-AU" sz="2400" b="1" dirty="0">
                <a:solidFill>
                  <a:schemeClr val="bg1"/>
                </a:solidFill>
              </a:rPr>
              <a:t>that the title ‘ecclesiastical drift’ was too soft.  They recommended a more </a:t>
            </a:r>
            <a:r>
              <a:rPr lang="en-AU" sz="2400" b="1" dirty="0" err="1">
                <a:solidFill>
                  <a:schemeClr val="bg1"/>
                </a:solidFill>
              </a:rPr>
              <a:t>confrontative</a:t>
            </a:r>
            <a:r>
              <a:rPr lang="en-AU" sz="2400" b="1" dirty="0">
                <a:solidFill>
                  <a:schemeClr val="bg1"/>
                </a:solidFill>
              </a:rPr>
              <a:t> description “</a:t>
            </a:r>
            <a:r>
              <a:rPr lang="en-AU" sz="2400" b="1" dirty="0">
                <a:solidFill>
                  <a:srgbClr val="FFFF99"/>
                </a:solidFill>
              </a:rPr>
              <a:t>Intentional ecclesiastical </a:t>
            </a:r>
            <a:r>
              <a:rPr lang="en-AU" sz="2400" b="1" dirty="0" err="1">
                <a:solidFill>
                  <a:srgbClr val="FFFF99"/>
                </a:solidFill>
              </a:rPr>
              <a:t>restorationism</a:t>
            </a:r>
            <a:r>
              <a:rPr lang="en-AU" sz="2400" b="1" dirty="0" smtClean="0">
                <a:solidFill>
                  <a:schemeClr val="bg1"/>
                </a:solidFill>
              </a:rPr>
              <a: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69225800"/>
      </p:ext>
    </p:extLst>
  </p:cSld>
  <p:clrMapOvr>
    <a:masterClrMapping/>
  </p:clrMapOvr>
  <mc:AlternateContent xmlns:mc="http://schemas.openxmlformats.org/markup-compatibility/2006">
    <mc:Choice xmlns:p14="http://schemas.microsoft.com/office/powerpoint/2010/main" Requires="p14">
      <p:transition spd="slow" p14:dur="2000" advTm="33842"/>
    </mc:Choice>
    <mc:Fallback>
      <p:transition spd="slow" advTm="33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085486541"/>
              </p:ext>
            </p:extLst>
          </p:nvPr>
        </p:nvGraphicFramePr>
        <p:xfrm>
          <a:off x="565663" y="777331"/>
          <a:ext cx="11024974" cy="5557566"/>
        </p:xfrm>
        <a:graphic>
          <a:graphicData uri="http://schemas.openxmlformats.org/drawingml/2006/table">
            <a:tbl>
              <a:tblPr firstRow="1" bandRow="1">
                <a:tableStyleId>{5C22544A-7EE6-4342-B048-85BDC9FD1C3A}</a:tableStyleId>
              </a:tblPr>
              <a:tblGrid>
                <a:gridCol w="4928975"/>
                <a:gridCol w="6095999"/>
              </a:tblGrid>
              <a:tr h="55575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99CCFF"/>
                          </a:solidFill>
                          <a:latin typeface="Arial" panose="020B0604020202020204" pitchFamily="34" charset="0"/>
                          <a:cs typeface="Arial" panose="020B0604020202020204" pitchFamily="34" charset="0"/>
                        </a:rPr>
                        <a:t>What can we do about the problems?</a:t>
                      </a:r>
                      <a:endParaRPr lang="en-AU" sz="2400" b="1" dirty="0" smtClean="0">
                        <a:solidFill>
                          <a:srgbClr val="99CCFF"/>
                        </a:solidFill>
                        <a:latin typeface="Arial" panose="020B0604020202020204" pitchFamily="34" charset="0"/>
                        <a:cs typeface="Arial" panose="020B0604020202020204" pitchFamily="34" charset="0"/>
                      </a:endParaRPr>
                    </a:p>
                    <a:p>
                      <a:endParaRPr lang="en-US" dirty="0" smtClean="0"/>
                    </a:p>
                    <a:p>
                      <a:endParaRPr lang="en-AU"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3500" b="1" dirty="0" smtClean="0">
                          <a:solidFill>
                            <a:srgbClr val="FFFF99"/>
                          </a:solidFill>
                          <a:latin typeface="Arial" panose="020B0604020202020204" pitchFamily="34" charset="0"/>
                          <a:cs typeface="Arial" panose="020B0604020202020204" pitchFamily="34" charset="0"/>
                        </a:rPr>
                        <a:t>Charles Birch 1965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500" b="1" dirty="0" smtClean="0">
                        <a:solidFill>
                          <a:prstClr val="white"/>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500" b="1" dirty="0" smtClean="0">
                          <a:solidFill>
                            <a:prstClr val="white"/>
                          </a:solidFill>
                          <a:latin typeface="Arial" panose="020B0604020202020204" pitchFamily="34" charset="0"/>
                          <a:cs typeface="Arial" panose="020B0604020202020204" pitchFamily="34" charset="0"/>
                        </a:rPr>
                        <a:t>“The problems are not out there for us to solve, but to </a:t>
                      </a:r>
                      <a:r>
                        <a:rPr lang="en-US" sz="3500" b="1" dirty="0" smtClean="0">
                          <a:solidFill>
                            <a:srgbClr val="99CCFF"/>
                          </a:solidFill>
                          <a:latin typeface="Arial" panose="020B0604020202020204" pitchFamily="34" charset="0"/>
                          <a:cs typeface="Arial" panose="020B0604020202020204" pitchFamily="34" charset="0"/>
                        </a:rPr>
                        <a:t>SOLVE US</a:t>
                      </a:r>
                      <a:r>
                        <a:rPr lang="en-US" sz="3500" b="1" dirty="0" smtClean="0">
                          <a:solidFill>
                            <a:prstClr val="white"/>
                          </a:solidFill>
                          <a:latin typeface="Arial" panose="020B0604020202020204" pitchFamily="34" charset="0"/>
                          <a:cs typeface="Arial" panose="020B0604020202020204" pitchFamily="34" charset="0"/>
                        </a:rPr>
                        <a:t>.”</a:t>
                      </a:r>
                    </a:p>
                    <a:p>
                      <a:endParaRPr lang="en-AU"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12" name="Picture 11"/>
          <p:cNvPicPr>
            <a:picLocks noChangeAspect="1"/>
          </p:cNvPicPr>
          <p:nvPr/>
        </p:nvPicPr>
        <p:blipFill>
          <a:blip r:embed="rId4"/>
          <a:stretch>
            <a:fillRect/>
          </a:stretch>
        </p:blipFill>
        <p:spPr>
          <a:xfrm>
            <a:off x="565663" y="2230753"/>
            <a:ext cx="4095273" cy="365930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07502444"/>
      </p:ext>
    </p:extLst>
  </p:cSld>
  <p:clrMapOvr>
    <a:masterClrMapping/>
  </p:clrMapOvr>
  <mc:AlternateContent xmlns:mc="http://schemas.openxmlformats.org/markup-compatibility/2006" xmlns:p14="http://schemas.microsoft.com/office/powerpoint/2010/main">
    <mc:Choice Requires="p14">
      <p:transition spd="slow" p14:dur="2000" advTm="23944"/>
    </mc:Choice>
    <mc:Fallback xmlns="">
      <p:transition spd="slow" advTm="23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970845" y="871726"/>
            <a:ext cx="9990667" cy="5632311"/>
          </a:xfrm>
          <a:prstGeom prst="rect">
            <a:avLst/>
          </a:prstGeom>
          <a:noFill/>
        </p:spPr>
        <p:txBody>
          <a:bodyPr wrap="square" rtlCol="0">
            <a:spAutoFit/>
          </a:bodyPr>
          <a:lstStyle/>
          <a:p>
            <a:r>
              <a:rPr lang="en-US" sz="3200" b="1" dirty="0" smtClean="0">
                <a:solidFill>
                  <a:srgbClr val="99CCFF"/>
                </a:solidFill>
              </a:rPr>
              <a:t>Pope Francis I:   Negative comment about </a:t>
            </a:r>
            <a:r>
              <a:rPr lang="en-US" sz="3200" b="1" dirty="0" err="1" smtClean="0">
                <a:solidFill>
                  <a:srgbClr val="99CCFF"/>
                </a:solidFill>
              </a:rPr>
              <a:t>Restorationism</a:t>
            </a:r>
            <a:r>
              <a:rPr lang="en-US" sz="3200" b="1" dirty="0" smtClean="0">
                <a:solidFill>
                  <a:srgbClr val="99CCFF"/>
                </a:solidFill>
              </a:rPr>
              <a:t> and implied </a:t>
            </a:r>
            <a:r>
              <a:rPr lang="en-US" sz="3200" b="1" dirty="0" err="1" smtClean="0">
                <a:solidFill>
                  <a:srgbClr val="99CCFF"/>
                </a:solidFill>
              </a:rPr>
              <a:t>endorsemen</a:t>
            </a:r>
            <a:r>
              <a:rPr lang="en-US" sz="3200" b="1" dirty="0" smtClean="0">
                <a:solidFill>
                  <a:srgbClr val="99CCFF"/>
                </a:solidFill>
              </a:rPr>
              <a:t> of </a:t>
            </a:r>
            <a:r>
              <a:rPr lang="en-US" sz="3200" b="1" dirty="0" err="1" smtClean="0">
                <a:solidFill>
                  <a:srgbClr val="99CCFF"/>
                </a:solidFill>
              </a:rPr>
              <a:t>Recontextualisation</a:t>
            </a:r>
            <a:endParaRPr lang="en-US" sz="3200" b="1" dirty="0" smtClean="0">
              <a:solidFill>
                <a:srgbClr val="99CCFF"/>
              </a:solidFill>
            </a:endParaRPr>
          </a:p>
          <a:p>
            <a:endParaRPr lang="en-US" sz="2400" b="1" dirty="0" smtClean="0">
              <a:solidFill>
                <a:prstClr val="black"/>
              </a:solidFill>
            </a:endParaRPr>
          </a:p>
          <a:p>
            <a:endParaRPr lang="en-US" sz="2400" b="1" dirty="0" smtClean="0">
              <a:solidFill>
                <a:prstClr val="black"/>
              </a:solidFill>
            </a:endParaRPr>
          </a:p>
          <a:p>
            <a:r>
              <a:rPr lang="en-AU" sz="3200" b="1" dirty="0">
                <a:solidFill>
                  <a:schemeClr val="bg1"/>
                </a:solidFill>
              </a:rPr>
              <a:t>If the Christian is a </a:t>
            </a:r>
            <a:r>
              <a:rPr lang="en-AU" sz="3200" b="1" dirty="0" err="1">
                <a:solidFill>
                  <a:schemeClr val="bg1"/>
                </a:solidFill>
              </a:rPr>
              <a:t>restorationist</a:t>
            </a:r>
            <a:r>
              <a:rPr lang="en-AU" sz="3200" b="1" dirty="0">
                <a:solidFill>
                  <a:schemeClr val="bg1"/>
                </a:solidFill>
              </a:rPr>
              <a:t>, a legalist, if he wants everything clear and safe, then he will find nothing.  Tradition and memory of the past must help us to have the courage to open up new areas to God.  . . . those who stubbornly try to recover a past that no longer exists – they have a static and inward-directed view of things. </a:t>
            </a:r>
            <a:r>
              <a:rPr lang="en-AU" sz="3200" b="1" dirty="0" smtClean="0">
                <a:solidFill>
                  <a:schemeClr val="bg1"/>
                </a:solidFill>
              </a:rPr>
              <a:t>(</a:t>
            </a:r>
            <a:r>
              <a:rPr lang="en-AU" sz="3200" b="1" dirty="0">
                <a:solidFill>
                  <a:schemeClr val="bg1"/>
                </a:solidFill>
              </a:rPr>
              <a:t>Pope Francis I, 2013, pp. 8, 11</a:t>
            </a:r>
            <a:r>
              <a:rPr lang="en-AU" sz="3200" b="1" dirty="0" smtClean="0">
                <a:solidFill>
                  <a:schemeClr val="bg1"/>
                </a:solidFill>
              </a:rPr>
              <a:t>).</a:t>
            </a:r>
          </a:p>
          <a:p>
            <a:endParaRPr lang="en-AU" sz="2400" b="1" dirty="0">
              <a:solidFill>
                <a:schemeClr val="bg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19860705"/>
      </p:ext>
    </p:extLst>
  </p:cSld>
  <p:clrMapOvr>
    <a:masterClrMapping/>
  </p:clrMapOvr>
  <mc:AlternateContent xmlns:mc="http://schemas.openxmlformats.org/markup-compatibility/2006">
    <mc:Choice xmlns:p14="http://schemas.microsoft.com/office/powerpoint/2010/main" Requires="p14">
      <p:transition spd="slow" p14:dur="2000" advTm="42550"/>
    </mc:Choice>
    <mc:Fallback>
      <p:transition spd="slow" advTm="42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609600" y="262126"/>
            <a:ext cx="10927644" cy="6370975"/>
          </a:xfrm>
          <a:prstGeom prst="rect">
            <a:avLst/>
          </a:prstGeom>
          <a:noFill/>
        </p:spPr>
        <p:txBody>
          <a:bodyPr wrap="square" rtlCol="0">
            <a:spAutoFit/>
          </a:bodyPr>
          <a:lstStyle/>
          <a:p>
            <a:r>
              <a:rPr lang="en-US" sz="3200" b="1" dirty="0" smtClean="0">
                <a:solidFill>
                  <a:srgbClr val="99CCFF"/>
                </a:solidFill>
              </a:rPr>
              <a:t>Archbishop </a:t>
            </a:r>
            <a:r>
              <a:rPr lang="en-US" sz="3200" b="1" dirty="0" err="1" smtClean="0">
                <a:solidFill>
                  <a:srgbClr val="99CCFF"/>
                </a:solidFill>
              </a:rPr>
              <a:t>Kohlgraf</a:t>
            </a:r>
            <a:r>
              <a:rPr lang="en-US" sz="3200" b="1" dirty="0" smtClean="0">
                <a:solidFill>
                  <a:srgbClr val="99CCFF"/>
                </a:solidFill>
              </a:rPr>
              <a:t> (Mainz Germany) seems to be addressing ecclesiastical drift as a pastoral problem (2019)</a:t>
            </a:r>
          </a:p>
          <a:p>
            <a:endParaRPr lang="en-AU" sz="1200" dirty="0" smtClean="0">
              <a:solidFill>
                <a:schemeClr val="bg1"/>
              </a:solidFill>
            </a:endParaRPr>
          </a:p>
          <a:p>
            <a:r>
              <a:rPr lang="en-AU" sz="3200" b="1" dirty="0" smtClean="0">
                <a:solidFill>
                  <a:schemeClr val="bg1"/>
                </a:solidFill>
              </a:rPr>
              <a:t>He said that the term evangelisation </a:t>
            </a:r>
            <a:r>
              <a:rPr lang="en-AU" sz="3200" b="1" dirty="0">
                <a:solidFill>
                  <a:schemeClr val="bg1"/>
                </a:solidFill>
              </a:rPr>
              <a:t>had become a “battle cry” or slogan when used ubiquitously without relevance to the wider world. </a:t>
            </a:r>
            <a:r>
              <a:rPr lang="en-AU" sz="3200" b="1" dirty="0" smtClean="0">
                <a:solidFill>
                  <a:schemeClr val="bg1"/>
                </a:solidFill>
              </a:rPr>
              <a:t> This tended </a:t>
            </a:r>
            <a:r>
              <a:rPr lang="en-AU" sz="3200" b="1" dirty="0">
                <a:solidFill>
                  <a:schemeClr val="bg1"/>
                </a:solidFill>
              </a:rPr>
              <a:t>to cripple the discourse about a contemporary, meaningful faith because it created a gulf between the church’s narrative and the reality of people’s daily lives. </a:t>
            </a:r>
            <a:endParaRPr lang="en-AU" sz="3200" b="1" dirty="0" smtClean="0">
              <a:solidFill>
                <a:schemeClr val="bg1"/>
              </a:solidFill>
            </a:endParaRPr>
          </a:p>
          <a:p>
            <a:endParaRPr lang="en-AU" sz="3200" b="1" dirty="0" smtClean="0">
              <a:solidFill>
                <a:schemeClr val="bg1"/>
              </a:solidFill>
            </a:endParaRPr>
          </a:p>
          <a:p>
            <a:r>
              <a:rPr lang="en-AU" sz="3200" b="1" dirty="0" smtClean="0">
                <a:solidFill>
                  <a:schemeClr val="bg1"/>
                </a:solidFill>
              </a:rPr>
              <a:t>He was </a:t>
            </a:r>
            <a:r>
              <a:rPr lang="en-AU" sz="3200" b="1" dirty="0">
                <a:solidFill>
                  <a:schemeClr val="bg1"/>
                </a:solidFill>
              </a:rPr>
              <a:t>also concerned that when ecclesiastical terms became </a:t>
            </a:r>
            <a:r>
              <a:rPr lang="en-AU" sz="3200" b="1" dirty="0" smtClean="0">
                <a:solidFill>
                  <a:schemeClr val="bg1"/>
                </a:solidFill>
              </a:rPr>
              <a:t>clichés/slogans, </a:t>
            </a:r>
            <a:r>
              <a:rPr lang="en-AU" sz="3200" b="1" dirty="0">
                <a:solidFill>
                  <a:schemeClr val="bg1"/>
                </a:solidFill>
              </a:rPr>
              <a:t>the real issues to be faced tended to be ‘trivialised’ </a:t>
            </a:r>
            <a:endParaRPr lang="en-AU" sz="3200" b="1" dirty="0" smtClean="0">
              <a:solidFill>
                <a:schemeClr val="bg1"/>
              </a:solidFill>
            </a:endParaRPr>
          </a:p>
          <a:p>
            <a:endParaRPr lang="en-AU" sz="1200" dirty="0">
              <a:solidFill>
                <a:schemeClr val="bg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83046794"/>
      </p:ext>
    </p:extLst>
  </p:cSld>
  <p:clrMapOvr>
    <a:masterClrMapping/>
  </p:clrMapOvr>
  <mc:AlternateContent xmlns:mc="http://schemas.openxmlformats.org/markup-compatibility/2006">
    <mc:Choice xmlns:p14="http://schemas.microsoft.com/office/powerpoint/2010/main" Requires="p14">
      <p:transition spd="slow" p14:dur="2000" advTm="40139"/>
    </mc:Choice>
    <mc:Fallback>
      <p:transition spd="slow" advTm="40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926129" y="229133"/>
            <a:ext cx="7778044" cy="2215991"/>
          </a:xfrm>
          <a:prstGeom prst="rect">
            <a:avLst/>
          </a:prstGeom>
          <a:noFill/>
        </p:spPr>
        <p:txBody>
          <a:bodyPr wrap="square" rtlCol="0">
            <a:spAutoFit/>
          </a:bodyPr>
          <a:lstStyle/>
          <a:p>
            <a:r>
              <a:rPr lang="en-US" sz="2800" b="1" dirty="0" smtClean="0">
                <a:solidFill>
                  <a:schemeClr val="bg1"/>
                </a:solidFill>
                <a:latin typeface="Arial" panose="020B0604020202020204" pitchFamily="34" charset="0"/>
                <a:cs typeface="Arial" panose="020B0604020202020204" pitchFamily="34" charset="0"/>
              </a:rPr>
              <a:t>An example of how to address the problem of ecclesiastical drift in the discourse of Catholic Religious Education</a:t>
            </a:r>
          </a:p>
          <a:p>
            <a:endParaRPr lang="en-US" dirty="0">
              <a:solidFill>
                <a:schemeClr val="bg1"/>
              </a:solidFill>
            </a:endParaRPr>
          </a:p>
          <a:p>
            <a:endParaRPr lang="en-US" dirty="0">
              <a:solidFill>
                <a:schemeClr val="bg1"/>
              </a:solidFill>
            </a:endParaRPr>
          </a:p>
          <a:p>
            <a:endParaRPr lang="en-AU"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045047460"/>
              </p:ext>
            </p:extLst>
          </p:nvPr>
        </p:nvGraphicFramePr>
        <p:xfrm>
          <a:off x="827139" y="2093249"/>
          <a:ext cx="9976024" cy="4206240"/>
        </p:xfrm>
        <a:graphic>
          <a:graphicData uri="http://schemas.openxmlformats.org/drawingml/2006/table">
            <a:tbl>
              <a:tblPr firstRow="1" bandRow="1">
                <a:tableStyleId>{5C22544A-7EE6-4342-B048-85BDC9FD1C3A}</a:tableStyleId>
              </a:tblPr>
              <a:tblGrid>
                <a:gridCol w="4988012"/>
                <a:gridCol w="4988012"/>
              </a:tblGrid>
              <a:tr h="3302534">
                <a:tc>
                  <a:txBody>
                    <a:bodyPr/>
                    <a:lstStyle/>
                    <a:p>
                      <a:r>
                        <a:rPr lang="en-AU" sz="2800" b="1" kern="1200" dirty="0" smtClean="0">
                          <a:solidFill>
                            <a:schemeClr val="lt1"/>
                          </a:solidFill>
                          <a:effectLst/>
                          <a:latin typeface="Arial" panose="020B0604020202020204" pitchFamily="34" charset="0"/>
                          <a:ea typeface="+mn-ea"/>
                          <a:cs typeface="Arial" panose="020B0604020202020204" pitchFamily="34" charset="0"/>
                        </a:rPr>
                        <a:t>Examples of </a:t>
                      </a:r>
                      <a:r>
                        <a:rPr lang="en-AU" sz="2800" b="1" kern="1200" dirty="0" smtClean="0">
                          <a:solidFill>
                            <a:schemeClr val="tx1"/>
                          </a:solidFill>
                          <a:effectLst/>
                          <a:latin typeface="Arial" panose="020B0604020202020204" pitchFamily="34" charset="0"/>
                          <a:ea typeface="+mn-ea"/>
                          <a:cs typeface="Arial" panose="020B0604020202020204" pitchFamily="34" charset="0"/>
                        </a:rPr>
                        <a:t>ecclesiastical drift</a:t>
                      </a:r>
                      <a:r>
                        <a:rPr lang="en-AU" sz="2800" b="1" kern="1200" baseline="0" dirty="0" smtClean="0">
                          <a:solidFill>
                            <a:schemeClr val="tx1"/>
                          </a:solidFill>
                          <a:effectLst/>
                          <a:latin typeface="Arial" panose="020B0604020202020204" pitchFamily="34" charset="0"/>
                          <a:ea typeface="+mn-ea"/>
                          <a:cs typeface="Arial" panose="020B0604020202020204" pitchFamily="34" charset="0"/>
                        </a:rPr>
                        <a:t> problems </a:t>
                      </a:r>
                      <a:r>
                        <a:rPr lang="en-AU" sz="2800" b="1" kern="1200" baseline="0" dirty="0" smtClean="0">
                          <a:solidFill>
                            <a:schemeClr val="lt1"/>
                          </a:solidFill>
                          <a:effectLst/>
                          <a:latin typeface="Arial" panose="020B0604020202020204" pitchFamily="34" charset="0"/>
                          <a:ea typeface="+mn-ea"/>
                          <a:cs typeface="Arial" panose="020B0604020202020204" pitchFamily="34" charset="0"/>
                        </a:rPr>
                        <a:t>are shown where it is the </a:t>
                      </a:r>
                      <a:r>
                        <a:rPr lang="en-AU" sz="2800" b="1" kern="1200" dirty="0" smtClean="0">
                          <a:solidFill>
                            <a:schemeClr val="lt1"/>
                          </a:solidFill>
                          <a:effectLst/>
                          <a:latin typeface="Arial" panose="020B0604020202020204" pitchFamily="34" charset="0"/>
                          <a:ea typeface="+mn-ea"/>
                          <a:cs typeface="Arial" panose="020B0604020202020204" pitchFamily="34" charset="0"/>
                        </a:rPr>
                        <a:t>exclusive way of articulating the purposes of religious education</a:t>
                      </a:r>
                      <a:endParaRPr lang="en-AU" sz="2800" dirty="0">
                        <a:latin typeface="Arial" panose="020B0604020202020204" pitchFamily="34" charset="0"/>
                        <a:cs typeface="Arial" panose="020B0604020202020204" pitchFamily="34" charset="0"/>
                      </a:endParaRPr>
                    </a:p>
                  </a:txBody>
                  <a:tcPr/>
                </a:tc>
                <a:tc>
                  <a:txBody>
                    <a:bodyPr/>
                    <a:lstStyle/>
                    <a:p>
                      <a:r>
                        <a:rPr lang="en-AU" sz="2800" b="1" kern="1200" dirty="0" smtClean="0">
                          <a:solidFill>
                            <a:schemeClr val="lt1"/>
                          </a:solidFill>
                          <a:effectLst/>
                          <a:latin typeface="Arial" panose="020B0604020202020204" pitchFamily="34" charset="0"/>
                          <a:ea typeface="+mn-ea"/>
                          <a:cs typeface="Arial" panose="020B0604020202020204" pitchFamily="34" charset="0"/>
                        </a:rPr>
                        <a:t>Adding complementary,</a:t>
                      </a:r>
                      <a:r>
                        <a:rPr lang="en-AU" sz="2800" b="1" kern="1200" baseline="0" dirty="0" smtClean="0">
                          <a:solidFill>
                            <a:schemeClr val="lt1"/>
                          </a:solidFill>
                          <a:effectLst/>
                          <a:latin typeface="Arial" panose="020B0604020202020204" pitchFamily="34" charset="0"/>
                          <a:ea typeface="+mn-ea"/>
                          <a:cs typeface="Arial" panose="020B0604020202020204" pitchFamily="34" charset="0"/>
                        </a:rPr>
                        <a:t> compensating educational statements </a:t>
                      </a:r>
                      <a:r>
                        <a:rPr lang="en-AU" sz="2800" b="1" kern="1200" dirty="0" smtClean="0">
                          <a:solidFill>
                            <a:schemeClr val="lt1"/>
                          </a:solidFill>
                          <a:effectLst/>
                          <a:latin typeface="Arial" panose="020B0604020202020204" pitchFamily="34" charset="0"/>
                          <a:ea typeface="+mn-ea"/>
                          <a:cs typeface="Arial" panose="020B0604020202020204" pitchFamily="34" charset="0"/>
                        </a:rPr>
                        <a:t>that are more educational, less Catholic-centric and more concerned with pupils’ personal development. (Where the cultural context is complex and troublesome)</a:t>
                      </a:r>
                    </a:p>
                    <a:p>
                      <a:endParaRPr lang="en-AU" dirty="0"/>
                    </a:p>
                  </a:txBody>
                  <a:tcPr>
                    <a:solidFill>
                      <a:srgbClr val="DF8751"/>
                    </a:solidFill>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92011485"/>
      </p:ext>
    </p:extLst>
  </p:cSld>
  <p:clrMapOvr>
    <a:masterClrMapping/>
  </p:clrMapOvr>
  <mc:AlternateContent xmlns:mc="http://schemas.openxmlformats.org/markup-compatibility/2006">
    <mc:Choice xmlns:p14="http://schemas.microsoft.com/office/powerpoint/2010/main" Requires="p14">
      <p:transition spd="slow" p14:dur="2000" advTm="57118"/>
    </mc:Choice>
    <mc:Fallback>
      <p:transition spd="slow" advTm="57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60734733"/>
              </p:ext>
            </p:extLst>
          </p:nvPr>
        </p:nvGraphicFramePr>
        <p:xfrm>
          <a:off x="-5861" y="0"/>
          <a:ext cx="5888807" cy="6858000"/>
        </p:xfrm>
        <a:graphic>
          <a:graphicData uri="http://schemas.openxmlformats.org/drawingml/2006/table">
            <a:tbl>
              <a:tblPr firstRow="1" bandRow="1">
                <a:tableStyleId>{5C22544A-7EE6-4342-B048-85BDC9FD1C3A}</a:tableStyleId>
              </a:tblPr>
              <a:tblGrid>
                <a:gridCol w="5888807"/>
              </a:tblGrid>
              <a:tr h="1143000">
                <a:tc>
                  <a:txBody>
                    <a:bodyPr/>
                    <a:lstStyle/>
                    <a:p>
                      <a:pPr marL="0" marR="0">
                        <a:spcBef>
                          <a:spcPts val="0"/>
                        </a:spcBef>
                        <a:spcAft>
                          <a:spcPts val="0"/>
                        </a:spcAft>
                      </a:pPr>
                      <a:endParaRPr lang="en-AU" sz="2500" b="1"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AU" sz="2500" b="1"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The </a:t>
                      </a:r>
                      <a:r>
                        <a:rPr lang="en-AU" sz="25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Catholic school is founded on the person of Jesus </a:t>
                      </a:r>
                      <a:r>
                        <a:rPr lang="en-AU" sz="2500" b="1"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Christ</a:t>
                      </a:r>
                    </a:p>
                    <a:p>
                      <a:pPr marL="0" marR="0">
                        <a:spcBef>
                          <a:spcPts val="0"/>
                        </a:spcBef>
                        <a:spcAft>
                          <a:spcPts val="0"/>
                        </a:spcAft>
                      </a:pPr>
                      <a:endParaRPr lang="en-US" sz="2500" b="1"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AU" sz="2500" b="1"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AU" sz="25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1">
                        <a:lumMod val="60000"/>
                        <a:lumOff val="40000"/>
                      </a:schemeClr>
                    </a:solidFill>
                  </a:tcPr>
                </a:tc>
              </a:tr>
              <a:tr h="1143000">
                <a:tc>
                  <a:txBody>
                    <a:bodyPr/>
                    <a:lstStyle/>
                    <a:p>
                      <a:pPr marL="0" marR="0">
                        <a:spcBef>
                          <a:spcPts val="0"/>
                        </a:spcBef>
                        <a:spcAft>
                          <a:spcPts val="0"/>
                        </a:spcAft>
                      </a:pPr>
                      <a:endParaRPr lang="en-AU" sz="2500" b="1" dirty="0" smtClean="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AU" sz="2500" b="1" dirty="0" smtClean="0">
                          <a:effectLst/>
                          <a:latin typeface="Arial" panose="020B0604020202020204" pitchFamily="34" charset="0"/>
                          <a:ea typeface="Calibri" panose="020F0502020204030204" pitchFamily="34" charset="0"/>
                          <a:cs typeface="Arial" panose="020B0604020202020204" pitchFamily="34" charset="0"/>
                        </a:rPr>
                        <a:t>The </a:t>
                      </a:r>
                      <a:r>
                        <a:rPr lang="en-AU" sz="2500" b="1" dirty="0">
                          <a:effectLst/>
                          <a:latin typeface="Arial" panose="020B0604020202020204" pitchFamily="34" charset="0"/>
                          <a:ea typeface="Calibri" panose="020F0502020204030204" pitchFamily="34" charset="0"/>
                          <a:cs typeface="Arial" panose="020B0604020202020204" pitchFamily="34" charset="0"/>
                        </a:rPr>
                        <a:t>Catholic school within the community of believers integrates faith with life, and faith with culture</a:t>
                      </a:r>
                      <a:r>
                        <a:rPr lang="en-AU" sz="2500" b="1" dirty="0" smtClean="0">
                          <a:effectLst/>
                          <a:latin typeface="Arial" panose="020B0604020202020204" pitchFamily="34" charset="0"/>
                          <a:ea typeface="Calibri" panose="020F0502020204030204" pitchFamily="34" charset="0"/>
                          <a:cs typeface="Arial" panose="020B0604020202020204" pitchFamily="34" charset="0"/>
                        </a:rPr>
                        <a:t>.</a:t>
                      </a:r>
                    </a:p>
                    <a:p>
                      <a:pPr marL="0" marR="0">
                        <a:spcBef>
                          <a:spcPts val="0"/>
                        </a:spcBef>
                        <a:spcAft>
                          <a:spcPts val="0"/>
                        </a:spcAft>
                      </a:pPr>
                      <a:endParaRPr lang="en-US" sz="2500" b="1" dirty="0" smtClean="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AU" sz="2500" b="1" dirty="0" smtClean="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AU" sz="2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1">
                        <a:lumMod val="60000"/>
                        <a:lumOff val="40000"/>
                      </a:schemeClr>
                    </a:solidFill>
                  </a:tcPr>
                </a:tc>
              </a:tr>
              <a:tr h="1143000">
                <a:tc>
                  <a:txBody>
                    <a:bodyPr/>
                    <a:lstStyle/>
                    <a:p>
                      <a:pPr marL="0" marR="0">
                        <a:spcBef>
                          <a:spcPts val="0"/>
                        </a:spcBef>
                        <a:spcAft>
                          <a:spcPts val="0"/>
                        </a:spcAft>
                      </a:pPr>
                      <a:endParaRPr lang="en-AU" sz="2500" b="1" dirty="0" smtClean="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AU" sz="2500" b="1" dirty="0" smtClean="0">
                          <a:effectLst/>
                          <a:latin typeface="Arial" panose="020B0604020202020204" pitchFamily="34" charset="0"/>
                          <a:ea typeface="Calibri" panose="020F0502020204030204" pitchFamily="34" charset="0"/>
                          <a:cs typeface="Arial" panose="020B0604020202020204" pitchFamily="34" charset="0"/>
                        </a:rPr>
                        <a:t>The </a:t>
                      </a:r>
                      <a:r>
                        <a:rPr lang="en-AU" sz="2500" b="1" dirty="0">
                          <a:effectLst/>
                          <a:latin typeface="Arial" panose="020B0604020202020204" pitchFamily="34" charset="0"/>
                          <a:ea typeface="Calibri" panose="020F0502020204030204" pitchFamily="34" charset="0"/>
                          <a:cs typeface="Arial" panose="020B0604020202020204" pitchFamily="34" charset="0"/>
                        </a:rPr>
                        <a:t>Catholic school shares in the evangelising mission of the Catholic church</a:t>
                      </a:r>
                      <a:r>
                        <a:rPr lang="en-AU" sz="2500" b="1" dirty="0" smtClean="0">
                          <a:effectLst/>
                          <a:latin typeface="Arial" panose="020B0604020202020204" pitchFamily="34" charset="0"/>
                          <a:ea typeface="Calibri" panose="020F0502020204030204" pitchFamily="34" charset="0"/>
                          <a:cs typeface="Arial" panose="020B0604020202020204" pitchFamily="34" charset="0"/>
                        </a:rPr>
                        <a:t>.</a:t>
                      </a:r>
                    </a:p>
                    <a:p>
                      <a:pPr marL="0" marR="0">
                        <a:spcBef>
                          <a:spcPts val="0"/>
                        </a:spcBef>
                        <a:spcAft>
                          <a:spcPts val="0"/>
                        </a:spcAft>
                      </a:pPr>
                      <a:endParaRPr lang="en-AU" sz="2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1">
                        <a:lumMod val="60000"/>
                        <a:lumOff val="40000"/>
                      </a:schemeClr>
                    </a:solidFill>
                  </a:tcPr>
                </a:tc>
              </a:tr>
            </a:tbl>
          </a:graphicData>
        </a:graphic>
      </p:graphicFrame>
      <p:graphicFrame>
        <p:nvGraphicFramePr>
          <p:cNvPr id="4" name="Table 3"/>
          <p:cNvGraphicFramePr>
            <a:graphicFrameLocks noGrp="1"/>
          </p:cNvGraphicFramePr>
          <p:nvPr>
            <p:extLst/>
          </p:nvPr>
        </p:nvGraphicFramePr>
        <p:xfrm>
          <a:off x="5976730" y="0"/>
          <a:ext cx="6215270" cy="6858000"/>
        </p:xfrm>
        <a:graphic>
          <a:graphicData uri="http://schemas.openxmlformats.org/drawingml/2006/table">
            <a:tbl>
              <a:tblPr firstRow="1" bandRow="1">
                <a:tableStyleId>{21E4AEA4-8DFA-4A89-87EB-49C32662AFE0}</a:tableStyleId>
              </a:tblPr>
              <a:tblGrid>
                <a:gridCol w="6215270"/>
              </a:tblGrid>
              <a:tr h="1143000">
                <a:tc>
                  <a:txBody>
                    <a:bodyPr/>
                    <a:lstStyle/>
                    <a:p>
                      <a:pPr marL="0" marR="0">
                        <a:spcBef>
                          <a:spcPts val="0"/>
                        </a:spcBef>
                        <a:spcAft>
                          <a:spcPts val="0"/>
                        </a:spcAft>
                      </a:pPr>
                      <a:endParaRPr lang="en-AU" sz="2500" b="1"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AU" sz="2500" b="1"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The </a:t>
                      </a:r>
                      <a:r>
                        <a:rPr lang="en-AU" sz="25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partnership between the Church, Government and Parents enables Catholic schools to make a significant contribution to the education of young Australians</a:t>
                      </a:r>
                    </a:p>
                  </a:txBody>
                  <a:tcPr marL="68580" marR="68580" marT="0" marB="0">
                    <a:solidFill>
                      <a:srgbClr val="FADBC6"/>
                    </a:solidFill>
                  </a:tcPr>
                </a:tc>
              </a:tr>
              <a:tr h="1143000">
                <a:tc>
                  <a:txBody>
                    <a:bodyPr/>
                    <a:lstStyle/>
                    <a:p>
                      <a:pPr marL="0" marR="0">
                        <a:spcBef>
                          <a:spcPts val="0"/>
                        </a:spcBef>
                        <a:spcAft>
                          <a:spcPts val="0"/>
                        </a:spcAft>
                      </a:pPr>
                      <a:endParaRPr lang="en-AU" sz="2500" b="1"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AU" sz="2500" b="1"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Catholic </a:t>
                      </a:r>
                      <a:r>
                        <a:rPr lang="en-AU" sz="25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schools have always given special attention to the spiritual, moral and religious dimensions of education and provide leadership in this domain for Australian school </a:t>
                      </a:r>
                      <a:r>
                        <a:rPr lang="en-AU" sz="2500" b="1"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education</a:t>
                      </a:r>
                    </a:p>
                    <a:p>
                      <a:pPr marL="0" marR="0">
                        <a:spcBef>
                          <a:spcPts val="0"/>
                        </a:spcBef>
                        <a:spcAft>
                          <a:spcPts val="0"/>
                        </a:spcAft>
                      </a:pPr>
                      <a:endParaRPr lang="en-AU" sz="25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1143000">
                <a:tc>
                  <a:txBody>
                    <a:bodyPr/>
                    <a:lstStyle/>
                    <a:p>
                      <a:pPr marL="0" marR="0">
                        <a:spcBef>
                          <a:spcPts val="0"/>
                        </a:spcBef>
                        <a:spcAft>
                          <a:spcPts val="0"/>
                        </a:spcAft>
                      </a:pPr>
                      <a:endParaRPr lang="en-AU" sz="2500" b="1"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AU" sz="2500" b="1"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Catholic </a:t>
                      </a:r>
                      <a:r>
                        <a:rPr lang="en-AU" sz="25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schools educate young people spiritually, morally and religiously for life in the 21</a:t>
                      </a:r>
                      <a:r>
                        <a:rPr lang="en-AU" sz="2500" b="1" baseline="30000" dirty="0">
                          <a:solidFill>
                            <a:schemeClr val="tx1"/>
                          </a:solidFill>
                          <a:effectLst/>
                          <a:latin typeface="Arial" panose="020B0604020202020204" pitchFamily="34" charset="0"/>
                          <a:ea typeface="Calibri" panose="020F0502020204030204" pitchFamily="34" charset="0"/>
                          <a:cs typeface="Arial" panose="020B0604020202020204" pitchFamily="34" charset="0"/>
                        </a:rPr>
                        <a:t>st</a:t>
                      </a:r>
                      <a:r>
                        <a:rPr lang="en-AU" sz="25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 century</a:t>
                      </a:r>
                      <a:r>
                        <a:rPr lang="en-AU" sz="2500" b="1"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marL="0" marR="0">
                        <a:spcBef>
                          <a:spcPts val="0"/>
                        </a:spcBef>
                        <a:spcAft>
                          <a:spcPts val="0"/>
                        </a:spcAft>
                      </a:pPr>
                      <a:endParaRPr lang="en-AU" sz="25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9D7CF"/>
                    </a:solidFill>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44081827"/>
      </p:ext>
    </p:extLst>
  </p:cSld>
  <p:clrMapOvr>
    <a:masterClrMapping/>
  </p:clrMapOvr>
  <mc:AlternateContent xmlns:mc="http://schemas.openxmlformats.org/markup-compatibility/2006">
    <mc:Choice xmlns:p14="http://schemas.microsoft.com/office/powerpoint/2010/main" Requires="p14">
      <p:transition spd="slow" p14:dur="2000" advTm="24609"/>
    </mc:Choice>
    <mc:Fallback>
      <p:transition spd="slow" advTm="24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51255526"/>
              </p:ext>
            </p:extLst>
          </p:nvPr>
        </p:nvGraphicFramePr>
        <p:xfrm>
          <a:off x="0" y="17585"/>
          <a:ext cx="5976730" cy="6690074"/>
        </p:xfrm>
        <a:graphic>
          <a:graphicData uri="http://schemas.openxmlformats.org/drawingml/2006/table">
            <a:tbl>
              <a:tblPr firstRow="1" bandRow="1">
                <a:tableStyleId>{5C22544A-7EE6-4342-B048-85BDC9FD1C3A}</a:tableStyleId>
              </a:tblPr>
              <a:tblGrid>
                <a:gridCol w="5976730"/>
              </a:tblGrid>
              <a:tr h="30551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2500" b="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500" b="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Catholic schools exist so that there can be places where the whole effort of education is conducted in, permeated by, shot through with that understanding of the world which places God at the heart of everything </a:t>
                      </a:r>
                      <a:r>
                        <a:rPr lang="en-AU" sz="1200" b="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(Bishop’s statement for the Episcopal Committee for Education, 2017)</a:t>
                      </a:r>
                    </a:p>
                  </a:txBody>
                  <a:tcPr marL="68580" marR="68580" marT="0" marB="0">
                    <a:solidFill>
                      <a:schemeClr val="accent1">
                        <a:lumMod val="60000"/>
                        <a:lumOff val="40000"/>
                      </a:schemeClr>
                    </a:solidFill>
                  </a:tcPr>
                </a:tc>
              </a:tr>
              <a:tr h="1729945">
                <a:tc>
                  <a:txBody>
                    <a:bodyPr/>
                    <a:lstStyle/>
                    <a:p>
                      <a:pPr marL="0" marR="0">
                        <a:spcBef>
                          <a:spcPts val="0"/>
                        </a:spcBef>
                        <a:spcAft>
                          <a:spcPts val="0"/>
                        </a:spcAft>
                      </a:pPr>
                      <a:r>
                        <a:rPr lang="en-AU" sz="2500" b="1" dirty="0" smtClean="0">
                          <a:effectLst/>
                          <a:latin typeface="Arial" panose="020B0604020202020204" pitchFamily="34" charset="0"/>
                          <a:ea typeface="Calibri" panose="020F0502020204030204" pitchFamily="34" charset="0"/>
                          <a:cs typeface="Arial" panose="020B0604020202020204" pitchFamily="34" charset="0"/>
                        </a:rPr>
                        <a:t>The </a:t>
                      </a:r>
                      <a:r>
                        <a:rPr lang="en-AU" sz="2500" b="1" dirty="0">
                          <a:effectLst/>
                          <a:latin typeface="Arial" panose="020B0604020202020204" pitchFamily="34" charset="0"/>
                          <a:ea typeface="Calibri" panose="020F0502020204030204" pitchFamily="34" charset="0"/>
                          <a:cs typeface="Arial" panose="020B0604020202020204" pitchFamily="34" charset="0"/>
                        </a:rPr>
                        <a:t>Catholic school is a centre of New </a:t>
                      </a:r>
                      <a:r>
                        <a:rPr lang="en-AU" sz="2500" b="1" dirty="0" smtClean="0">
                          <a:effectLst/>
                          <a:latin typeface="Arial" panose="020B0604020202020204" pitchFamily="34" charset="0"/>
                          <a:ea typeface="Calibri" panose="020F0502020204030204" pitchFamily="34" charset="0"/>
                          <a:cs typeface="Arial" panose="020B0604020202020204" pitchFamily="34" charset="0"/>
                        </a:rPr>
                        <a:t>Evangelisation</a:t>
                      </a:r>
                      <a:endParaRPr lang="en-US" sz="2500" b="1" dirty="0" smtClean="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AU" sz="2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1">
                        <a:lumMod val="60000"/>
                        <a:lumOff val="40000"/>
                      </a:schemeClr>
                    </a:solidFill>
                  </a:tcPr>
                </a:tc>
              </a:tr>
              <a:tr h="1143000">
                <a:tc>
                  <a:txBody>
                    <a:bodyPr/>
                    <a:lstStyle/>
                    <a:p>
                      <a:pPr marL="0" marR="0">
                        <a:spcBef>
                          <a:spcPts val="0"/>
                        </a:spcBef>
                        <a:spcAft>
                          <a:spcPts val="0"/>
                        </a:spcAft>
                      </a:pPr>
                      <a:endParaRPr lang="en-AU" sz="2500" b="1" dirty="0" smtClean="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AU" sz="2500" b="1" dirty="0" smtClean="0">
                          <a:effectLst/>
                          <a:latin typeface="Arial" panose="020B0604020202020204" pitchFamily="34" charset="0"/>
                          <a:ea typeface="Calibri" panose="020F0502020204030204" pitchFamily="34" charset="0"/>
                          <a:cs typeface="Arial" panose="020B0604020202020204" pitchFamily="34" charset="0"/>
                        </a:rPr>
                        <a:t>The </a:t>
                      </a:r>
                      <a:r>
                        <a:rPr lang="en-AU" sz="2500" b="1" dirty="0">
                          <a:effectLst/>
                          <a:latin typeface="Arial" panose="020B0604020202020204" pitchFamily="34" charset="0"/>
                          <a:ea typeface="Calibri" panose="020F0502020204030204" pitchFamily="34" charset="0"/>
                          <a:cs typeface="Arial" panose="020B0604020202020204" pitchFamily="34" charset="0"/>
                        </a:rPr>
                        <a:t>Catholic school helps children to love and serve </a:t>
                      </a:r>
                      <a:r>
                        <a:rPr lang="en-AU" sz="2500" b="1" dirty="0" smtClean="0">
                          <a:effectLst/>
                          <a:latin typeface="Arial" panose="020B0604020202020204" pitchFamily="34" charset="0"/>
                          <a:ea typeface="Calibri" panose="020F0502020204030204" pitchFamily="34" charset="0"/>
                          <a:cs typeface="Arial" panose="020B0604020202020204" pitchFamily="34" charset="0"/>
                        </a:rPr>
                        <a:t>Jesus</a:t>
                      </a:r>
                    </a:p>
                    <a:p>
                      <a:pPr marL="0" marR="0">
                        <a:spcBef>
                          <a:spcPts val="0"/>
                        </a:spcBef>
                        <a:spcAft>
                          <a:spcPts val="0"/>
                        </a:spcAft>
                      </a:pPr>
                      <a:endParaRPr lang="en-AU" sz="2500" b="1" dirty="0" smtClean="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AU" sz="2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1">
                        <a:lumMod val="60000"/>
                        <a:lumOff val="40000"/>
                      </a:schemeClr>
                    </a:solid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124663776"/>
              </p:ext>
            </p:extLst>
          </p:nvPr>
        </p:nvGraphicFramePr>
        <p:xfrm>
          <a:off x="5976730" y="17585"/>
          <a:ext cx="6215270" cy="6659880"/>
        </p:xfrm>
        <a:graphic>
          <a:graphicData uri="http://schemas.openxmlformats.org/drawingml/2006/table">
            <a:tbl>
              <a:tblPr firstRow="1" bandRow="1">
                <a:tableStyleId>{21E4AEA4-8DFA-4A89-87EB-49C32662AFE0}</a:tableStyleId>
              </a:tblPr>
              <a:tblGrid>
                <a:gridCol w="6215270"/>
              </a:tblGrid>
              <a:tr h="1143000">
                <a:tc>
                  <a:txBody>
                    <a:bodyPr/>
                    <a:lstStyle/>
                    <a:p>
                      <a:pPr marL="0" marR="0">
                        <a:spcBef>
                          <a:spcPts val="0"/>
                        </a:spcBef>
                        <a:spcAft>
                          <a:spcPts val="0"/>
                        </a:spcAft>
                      </a:pPr>
                      <a:endParaRPr lang="en-AU" sz="2500" b="1"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AU" sz="2500" b="1"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Catholic </a:t>
                      </a:r>
                      <a:r>
                        <a:rPr lang="en-AU" sz="25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school religious education helps young people learn how to negotiate a meaningful life through the challenging maze of contemporary culture</a:t>
                      </a:r>
                      <a:r>
                        <a:rPr lang="en-AU" sz="2500" b="1"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marL="0" marR="0">
                        <a:spcBef>
                          <a:spcPts val="0"/>
                        </a:spcBef>
                        <a:spcAft>
                          <a:spcPts val="0"/>
                        </a:spcAft>
                      </a:pPr>
                      <a:endParaRPr lang="en-AU" sz="2500" b="1"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AU" sz="25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9D6BF"/>
                    </a:solidFill>
                  </a:tcPr>
                </a:tc>
              </a:tr>
              <a:tr h="1143000">
                <a:tc>
                  <a:txBody>
                    <a:bodyPr/>
                    <a:lstStyle/>
                    <a:p>
                      <a:pPr marL="0" marR="0">
                        <a:spcBef>
                          <a:spcPts val="0"/>
                        </a:spcBef>
                        <a:spcAft>
                          <a:spcPts val="0"/>
                        </a:spcAft>
                      </a:pPr>
                      <a:r>
                        <a:rPr lang="en-AU" sz="2500" b="1"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Religious </a:t>
                      </a:r>
                      <a:r>
                        <a:rPr lang="en-AU" sz="25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education is a curriculum area where young people can learn how to evaluate critically the shaping influence of </a:t>
                      </a:r>
                      <a:r>
                        <a:rPr lang="en-AU" sz="2500" b="1"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culture</a:t>
                      </a:r>
                      <a:endParaRPr lang="en-AU" sz="25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AU" sz="1200" b="1"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1143000">
                <a:tc>
                  <a:txBody>
                    <a:bodyPr/>
                    <a:lstStyle/>
                    <a:p>
                      <a:pPr marL="0" marR="0">
                        <a:spcBef>
                          <a:spcPts val="0"/>
                        </a:spcBef>
                        <a:spcAft>
                          <a:spcPts val="0"/>
                        </a:spcAft>
                      </a:pPr>
                      <a:r>
                        <a:rPr lang="en-AU" sz="25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Religious education gives young people access to their religious heritage and it resources their spirituality with skills for their search for meaning and values in life.</a:t>
                      </a:r>
                    </a:p>
                  </a:txBody>
                  <a:tcPr marL="68580" marR="68580" marT="0" marB="0"/>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50775970"/>
      </p:ext>
    </p:extLst>
  </p:cSld>
  <p:clrMapOvr>
    <a:masterClrMapping/>
  </p:clrMapOvr>
  <mc:AlternateContent xmlns:mc="http://schemas.openxmlformats.org/markup-compatibility/2006">
    <mc:Choice xmlns:p14="http://schemas.microsoft.com/office/powerpoint/2010/main" Requires="p14">
      <p:transition spd="slow" p14:dur="2000" advTm="27542"/>
    </mc:Choice>
    <mc:Fallback>
      <p:transition spd="slow" advTm="27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90033"/>
        </a:solidFill>
        <a:effectLst/>
      </p:bgPr>
    </p:bg>
    <p:spTree>
      <p:nvGrpSpPr>
        <p:cNvPr id="1" name=""/>
        <p:cNvGrpSpPr/>
        <p:nvPr/>
      </p:nvGrpSpPr>
      <p:grpSpPr>
        <a:xfrm>
          <a:off x="0" y="0"/>
          <a:ext cx="0" cy="0"/>
          <a:chOff x="0" y="0"/>
          <a:chExt cx="0" cy="0"/>
        </a:xfrm>
      </p:grpSpPr>
      <p:sp>
        <p:nvSpPr>
          <p:cNvPr id="2" name="TextBox 1"/>
          <p:cNvSpPr txBox="1"/>
          <p:nvPr/>
        </p:nvSpPr>
        <p:spPr>
          <a:xfrm>
            <a:off x="356913" y="1920850"/>
            <a:ext cx="11304104" cy="4862870"/>
          </a:xfrm>
          <a:prstGeom prst="rect">
            <a:avLst/>
          </a:prstGeom>
          <a:noFill/>
        </p:spPr>
        <p:txBody>
          <a:bodyPr wrap="square" rtlCol="0">
            <a:spAutoFit/>
          </a:bodyPr>
          <a:lstStyle/>
          <a:p>
            <a:pPr marL="342900" indent="-342900">
              <a:buFont typeface="Arial" panose="020B0604020202020204" pitchFamily="34" charset="0"/>
              <a:buChar char="•"/>
            </a:pPr>
            <a:r>
              <a:rPr lang="en-US" sz="2800" b="1" dirty="0">
                <a:solidFill>
                  <a:srgbClr val="FFFF99"/>
                </a:solidFill>
              </a:rPr>
              <a:t>Catholic school religious education educates young people in the Catholic religious tradition.</a:t>
            </a:r>
          </a:p>
          <a:p>
            <a:pPr marL="342900" indent="-342900">
              <a:buFont typeface="Arial" panose="020B0604020202020204" pitchFamily="34" charset="0"/>
              <a:buChar char="•"/>
            </a:pPr>
            <a:r>
              <a:rPr lang="en-US" sz="2800" b="1" dirty="0">
                <a:solidFill>
                  <a:srgbClr val="FFFF99"/>
                </a:solidFill>
              </a:rPr>
              <a:t>It also informs them about other religions that are prominent in the culture</a:t>
            </a:r>
          </a:p>
          <a:p>
            <a:pPr marL="342900" indent="-342900">
              <a:buFont typeface="Arial" panose="020B0604020202020204" pitchFamily="34" charset="0"/>
              <a:buChar char="•"/>
            </a:pPr>
            <a:r>
              <a:rPr lang="en-US" sz="2800" b="1" dirty="0">
                <a:solidFill>
                  <a:srgbClr val="FFFF99"/>
                </a:solidFill>
              </a:rPr>
              <a:t>It helps skill young people in appraising the way culture can have a shaping influence on people’s thinking and behavior.</a:t>
            </a:r>
          </a:p>
          <a:p>
            <a:pPr marL="171450" indent="-171450">
              <a:buFont typeface="Arial" panose="020B0604020202020204" pitchFamily="34" charset="0"/>
              <a:buChar char="•"/>
            </a:pPr>
            <a:endParaRPr lang="en-US" sz="1200" b="1" dirty="0">
              <a:solidFill>
                <a:srgbClr val="FFFF99"/>
              </a:solidFill>
            </a:endParaRPr>
          </a:p>
          <a:p>
            <a:r>
              <a:rPr lang="en-US" sz="2800" b="1" dirty="0">
                <a:solidFill>
                  <a:srgbClr val="CCECFF"/>
                </a:solidFill>
              </a:rPr>
              <a:t>Religious education can help them better understand something of the complexities of contemporary culture and this may in turn help them in their task of charting a meaningful pathway through </a:t>
            </a:r>
            <a:r>
              <a:rPr lang="en-US" sz="2800" b="1" dirty="0" smtClean="0">
                <a:solidFill>
                  <a:srgbClr val="CCECFF"/>
                </a:solidFill>
              </a:rPr>
              <a:t>life, no matter what their religious disposition or level of religious practice.</a:t>
            </a:r>
            <a:endParaRPr lang="en-US" sz="2800" b="1" dirty="0">
              <a:solidFill>
                <a:srgbClr val="CCECFF"/>
              </a:solidFill>
            </a:endParaRPr>
          </a:p>
          <a:p>
            <a:endParaRPr lang="en-AU" dirty="0">
              <a:solidFill>
                <a:prstClr val="black"/>
              </a:solidFill>
            </a:endParaRPr>
          </a:p>
        </p:txBody>
      </p:sp>
      <p:sp>
        <p:nvSpPr>
          <p:cNvPr id="4" name="TextBox 3"/>
          <p:cNvSpPr txBox="1"/>
          <p:nvPr/>
        </p:nvSpPr>
        <p:spPr>
          <a:xfrm>
            <a:off x="257522" y="0"/>
            <a:ext cx="11502887" cy="1754326"/>
          </a:xfrm>
          <a:prstGeom prst="rect">
            <a:avLst/>
          </a:prstGeom>
          <a:noFill/>
        </p:spPr>
        <p:txBody>
          <a:bodyPr wrap="square" rtlCol="0">
            <a:spAutoFit/>
          </a:bodyPr>
          <a:lstStyle/>
          <a:p>
            <a:endParaRPr lang="en-US" dirty="0">
              <a:solidFill>
                <a:prstClr val="black"/>
              </a:solidFill>
            </a:endParaRPr>
          </a:p>
          <a:p>
            <a:r>
              <a:rPr lang="en-US" sz="3000" b="1" dirty="0" smtClean="0">
                <a:solidFill>
                  <a:srgbClr val="CCFFFF"/>
                </a:solidFill>
              </a:rPr>
              <a:t>There is a need to </a:t>
            </a:r>
            <a:r>
              <a:rPr lang="en-US" sz="3000" b="1" dirty="0" err="1" smtClean="0">
                <a:solidFill>
                  <a:srgbClr val="CCFFFF"/>
                </a:solidFill>
              </a:rPr>
              <a:t>recontextualise</a:t>
            </a:r>
            <a:r>
              <a:rPr lang="en-US" sz="3000" b="1" dirty="0" smtClean="0">
                <a:solidFill>
                  <a:srgbClr val="CCFFFF"/>
                </a:solidFill>
              </a:rPr>
              <a:t> Catholic school religious </a:t>
            </a:r>
            <a:r>
              <a:rPr lang="en-US" sz="3000" b="1" dirty="0">
                <a:solidFill>
                  <a:srgbClr val="CCFFFF"/>
                </a:solidFill>
              </a:rPr>
              <a:t>education to </a:t>
            </a:r>
            <a:r>
              <a:rPr lang="en-US" sz="3000" b="1" dirty="0" smtClean="0">
                <a:solidFill>
                  <a:srgbClr val="CCFFFF"/>
                </a:solidFill>
              </a:rPr>
              <a:t>better educate </a:t>
            </a:r>
            <a:r>
              <a:rPr lang="en-US" sz="3000" b="1" dirty="0">
                <a:solidFill>
                  <a:srgbClr val="CCFFFF"/>
                </a:solidFill>
              </a:rPr>
              <a:t>young people spiritually, morally and religiously for the 21</a:t>
            </a:r>
            <a:r>
              <a:rPr lang="en-US" sz="3000" b="1" baseline="30000" dirty="0">
                <a:solidFill>
                  <a:srgbClr val="CCFFFF"/>
                </a:solidFill>
              </a:rPr>
              <a:t>st</a:t>
            </a:r>
            <a:r>
              <a:rPr lang="en-US" sz="3000" b="1" dirty="0">
                <a:solidFill>
                  <a:srgbClr val="CCFFFF"/>
                </a:solidFill>
              </a:rPr>
              <a:t> century.  </a:t>
            </a:r>
            <a:endParaRPr lang="en-AU" sz="3000" b="1" dirty="0">
              <a:solidFill>
                <a:srgbClr val="CCFFFF"/>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25175507"/>
      </p:ext>
    </p:extLst>
  </p:cSld>
  <p:clrMapOvr>
    <a:masterClrMapping/>
  </p:clrMapOvr>
  <mc:AlternateContent xmlns:mc="http://schemas.openxmlformats.org/markup-compatibility/2006">
    <mc:Choice xmlns:p14="http://schemas.microsoft.com/office/powerpoint/2010/main" Requires="p14">
      <p:transition spd="slow" p14:dur="2000" advTm="45378"/>
    </mc:Choice>
    <mc:Fallback>
      <p:transition spd="slow" advTm="45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83416176"/>
      </p:ext>
    </p:extLst>
  </p:cSld>
  <p:clrMapOvr>
    <a:masterClrMapping/>
  </p:clrMapOvr>
  <mc:AlternateContent xmlns:mc="http://schemas.openxmlformats.org/markup-compatibility/2006">
    <mc:Choice xmlns:p14="http://schemas.microsoft.com/office/powerpoint/2010/main" Requires="p14">
      <p:transition spd="slow" p14:dur="2000" advTm="4324"/>
    </mc:Choice>
    <mc:Fallback>
      <p:transition spd="slow" advTm="4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84305105"/>
              </p:ext>
            </p:extLst>
          </p:nvPr>
        </p:nvGraphicFramePr>
        <p:xfrm>
          <a:off x="383822" y="553157"/>
          <a:ext cx="11153422" cy="5852160"/>
        </p:xfrm>
        <a:graphic>
          <a:graphicData uri="http://schemas.openxmlformats.org/drawingml/2006/table">
            <a:tbl>
              <a:tblPr firstRow="1" bandRow="1">
                <a:tableStyleId>{5C22544A-7EE6-4342-B048-85BDC9FD1C3A}</a:tableStyleId>
              </a:tblPr>
              <a:tblGrid>
                <a:gridCol w="4413956"/>
                <a:gridCol w="6739466"/>
              </a:tblGrid>
              <a:tr h="5734754">
                <a:tc>
                  <a:txBody>
                    <a:bodyPr/>
                    <a:lstStyle/>
                    <a:p>
                      <a:r>
                        <a:rPr lang="en-US" sz="3200" dirty="0" smtClean="0">
                          <a:solidFill>
                            <a:srgbClr val="99CCFF"/>
                          </a:solidFill>
                        </a:rPr>
                        <a:t>How might school</a:t>
                      </a:r>
                      <a:r>
                        <a:rPr lang="en-US" sz="3200" baseline="0" dirty="0" smtClean="0">
                          <a:solidFill>
                            <a:srgbClr val="99CCFF"/>
                          </a:solidFill>
                        </a:rPr>
                        <a:t> education help?</a:t>
                      </a:r>
                      <a:endParaRPr lang="en-AU" sz="3200" dirty="0">
                        <a:solidFill>
                          <a:srgbClr val="99CCFF"/>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3600" b="1" dirty="0" smtClean="0">
                        <a:solidFill>
                          <a:prstClr val="white"/>
                        </a:solidFill>
                        <a:latin typeface="Arial" panose="020B0604020202020204" pitchFamily="34" charset="0"/>
                        <a:cs typeface="Arial" panose="020B0604020202020204" pitchFamily="34" charset="0"/>
                      </a:endParaRPr>
                    </a:p>
                    <a:p>
                      <a:r>
                        <a:rPr lang="en-US" sz="3600" b="1" dirty="0" smtClean="0">
                          <a:solidFill>
                            <a:srgbClr val="FFFF99"/>
                          </a:solidFill>
                          <a:latin typeface="Arial" panose="020B0604020202020204" pitchFamily="34" charset="0"/>
                          <a:cs typeface="Arial" panose="020B0604020202020204" pitchFamily="34" charset="0"/>
                        </a:rPr>
                        <a:t>Philip </a:t>
                      </a:r>
                      <a:r>
                        <a:rPr lang="en-US" sz="3600" b="1" dirty="0" err="1" smtClean="0">
                          <a:solidFill>
                            <a:srgbClr val="FFFF99"/>
                          </a:solidFill>
                          <a:latin typeface="Arial" panose="020B0604020202020204" pitchFamily="34" charset="0"/>
                          <a:cs typeface="Arial" panose="020B0604020202020204" pitchFamily="34" charset="0"/>
                        </a:rPr>
                        <a:t>Phenix</a:t>
                      </a:r>
                      <a:r>
                        <a:rPr lang="en-US" sz="3600" b="1" dirty="0" smtClean="0">
                          <a:solidFill>
                            <a:srgbClr val="FFFF99"/>
                          </a:solidFill>
                          <a:latin typeface="Arial" panose="020B0604020202020204" pitchFamily="34" charset="0"/>
                          <a:cs typeface="Arial" panose="020B0604020202020204" pitchFamily="34" charset="0"/>
                        </a:rPr>
                        <a:t>  1964</a:t>
                      </a:r>
                    </a:p>
                    <a:p>
                      <a:endParaRPr lang="en-US" sz="3600" b="1" i="1" dirty="0" smtClean="0">
                        <a:solidFill>
                          <a:prstClr val="white"/>
                        </a:solidFill>
                        <a:latin typeface="Arial" panose="020B0604020202020204" pitchFamily="34" charset="0"/>
                        <a:cs typeface="Arial" panose="020B0604020202020204" pitchFamily="34" charset="0"/>
                      </a:endParaRPr>
                    </a:p>
                    <a:p>
                      <a:r>
                        <a:rPr lang="en-AU" sz="3600" b="1" i="1" dirty="0" smtClean="0">
                          <a:solidFill>
                            <a:prstClr val="white"/>
                          </a:solidFill>
                          <a:latin typeface="Arial" panose="020B0604020202020204" pitchFamily="34" charset="0"/>
                          <a:cs typeface="Arial" panose="020B0604020202020204" pitchFamily="34" charset="0"/>
                        </a:rPr>
                        <a:t>Realms of meaning: A philosophy of the curriculum for general education</a:t>
                      </a:r>
                      <a:r>
                        <a:rPr lang="en-AU" sz="3600" b="1" i="0" dirty="0" smtClean="0">
                          <a:solidFill>
                            <a:prstClr val="white"/>
                          </a:solidFill>
                          <a:latin typeface="Arial" panose="020B0604020202020204" pitchFamily="34" charset="0"/>
                          <a:cs typeface="Arial" panose="020B0604020202020204" pitchFamily="34" charset="0"/>
                        </a:rPr>
                        <a:t>.</a:t>
                      </a:r>
                    </a:p>
                    <a:p>
                      <a:r>
                        <a:rPr lang="en-US" sz="3600" b="1" i="0" dirty="0" smtClean="0">
                          <a:solidFill>
                            <a:prstClr val="white"/>
                          </a:solidFill>
                          <a:latin typeface="Arial" panose="020B0604020202020204" pitchFamily="34" charset="0"/>
                          <a:cs typeface="Arial" panose="020B0604020202020204" pitchFamily="34" charset="0"/>
                        </a:rPr>
                        <a:t/>
                      </a:r>
                      <a:br>
                        <a:rPr lang="en-US" sz="3600" b="1" i="0" dirty="0" smtClean="0">
                          <a:solidFill>
                            <a:prstClr val="white"/>
                          </a:solidFill>
                          <a:latin typeface="Arial" panose="020B0604020202020204" pitchFamily="34" charset="0"/>
                          <a:cs typeface="Arial" panose="020B0604020202020204" pitchFamily="34" charset="0"/>
                        </a:rPr>
                      </a:br>
                      <a:r>
                        <a:rPr lang="en-US" sz="3600" b="1" i="0" dirty="0" smtClean="0">
                          <a:solidFill>
                            <a:prstClr val="white"/>
                          </a:solidFill>
                          <a:latin typeface="Arial" panose="020B0604020202020204" pitchFamily="34" charset="0"/>
                          <a:cs typeface="Arial" panose="020B0604020202020204" pitchFamily="34" charset="0"/>
                        </a:rPr>
                        <a:t>Education</a:t>
                      </a:r>
                      <a:r>
                        <a:rPr lang="en-US" sz="3600" b="1" i="0" baseline="0" dirty="0" smtClean="0">
                          <a:solidFill>
                            <a:prstClr val="white"/>
                          </a:solidFill>
                          <a:latin typeface="Arial" panose="020B0604020202020204" pitchFamily="34" charset="0"/>
                          <a:cs typeface="Arial" panose="020B0604020202020204" pitchFamily="34" charset="0"/>
                        </a:rPr>
                        <a:t> to include a focus on the construction of meaning, purpose and values</a:t>
                      </a:r>
                      <a:endParaRPr lang="en-US" sz="3600" b="1" dirty="0" smtClean="0">
                        <a:solidFill>
                          <a:prstClr val="white"/>
                        </a:solidFill>
                        <a:latin typeface="Arial" panose="020B0604020202020204" pitchFamily="34" charset="0"/>
                        <a:cs typeface="Arial" panose="020B0604020202020204" pitchFamily="34" charset="0"/>
                      </a:endParaRPr>
                    </a:p>
                    <a:p>
                      <a:endParaRPr lang="en-AU"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822" y="1833542"/>
            <a:ext cx="3289299" cy="4736591"/>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62729589"/>
      </p:ext>
    </p:extLst>
  </p:cSld>
  <p:clrMapOvr>
    <a:masterClrMapping/>
  </p:clrMapOvr>
  <mc:AlternateContent xmlns:mc="http://schemas.openxmlformats.org/markup-compatibility/2006" xmlns:p14="http://schemas.microsoft.com/office/powerpoint/2010/main">
    <mc:Choice Requires="p14">
      <p:transition spd="slow" p14:dur="2000" advTm="20176"/>
    </mc:Choice>
    <mc:Fallback xmlns="">
      <p:transition spd="slow" advTm="20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36359268"/>
              </p:ext>
            </p:extLst>
          </p:nvPr>
        </p:nvGraphicFramePr>
        <p:xfrm>
          <a:off x="369534" y="719665"/>
          <a:ext cx="11359622" cy="5791200"/>
        </p:xfrm>
        <a:graphic>
          <a:graphicData uri="http://schemas.openxmlformats.org/drawingml/2006/table">
            <a:tbl>
              <a:tblPr firstRow="1" bandRow="1">
                <a:tableStyleId>{5C22544A-7EE6-4342-B048-85BDC9FD1C3A}</a:tableStyleId>
              </a:tblPr>
              <a:tblGrid>
                <a:gridCol w="3602240"/>
                <a:gridCol w="7757382"/>
              </a:tblGrid>
              <a:tr h="5568246">
                <a:tc>
                  <a:txBody>
                    <a:bodyPr/>
                    <a:lstStyle/>
                    <a:p>
                      <a:r>
                        <a:rPr lang="en-US" sz="3200" dirty="0" smtClean="0">
                          <a:solidFill>
                            <a:srgbClr val="99CCFF"/>
                          </a:solidFill>
                        </a:rPr>
                        <a:t>Key role for the school curriculum</a:t>
                      </a:r>
                    </a:p>
                    <a:p>
                      <a:endParaRPr lang="en-AU" sz="3200" dirty="0">
                        <a:solidFill>
                          <a:srgbClr val="99CCFF"/>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AU" sz="3200" b="1" dirty="0" smtClean="0">
                          <a:solidFill>
                            <a:srgbClr val="FFFF99"/>
                          </a:solidFill>
                          <a:latin typeface="Arial" panose="020B0604020202020204" pitchFamily="34" charset="0"/>
                          <a:cs typeface="Arial" panose="020B0604020202020204" pitchFamily="34" charset="0"/>
                        </a:rPr>
                        <a:t>Postman </a:t>
                      </a:r>
                      <a:r>
                        <a:rPr lang="en-AU" sz="2500" b="1" dirty="0" smtClean="0">
                          <a:solidFill>
                            <a:srgbClr val="FFFF99"/>
                          </a:solidFill>
                          <a:latin typeface="Arial" panose="020B0604020202020204" pitchFamily="34" charset="0"/>
                          <a:cs typeface="Arial" panose="020B0604020202020204" pitchFamily="34" charset="0"/>
                        </a:rPr>
                        <a:t>(and </a:t>
                      </a:r>
                      <a:r>
                        <a:rPr lang="en-AU" sz="2500" b="1" dirty="0" err="1" smtClean="0">
                          <a:solidFill>
                            <a:srgbClr val="FFFF99"/>
                          </a:solidFill>
                          <a:latin typeface="Arial" panose="020B0604020202020204" pitchFamily="34" charset="0"/>
                          <a:cs typeface="Arial" panose="020B0604020202020204" pitchFamily="34" charset="0"/>
                        </a:rPr>
                        <a:t>Weingartner</a:t>
                      </a:r>
                      <a:r>
                        <a:rPr lang="en-AU" sz="2500" b="1" dirty="0" smtClean="0">
                          <a:solidFill>
                            <a:srgbClr val="FFFF99"/>
                          </a:solidFill>
                          <a:latin typeface="Arial" panose="020B0604020202020204" pitchFamily="34" charset="0"/>
                          <a:cs typeface="Arial" panose="020B0604020202020204" pitchFamily="34" charset="0"/>
                        </a:rPr>
                        <a:t>)</a:t>
                      </a:r>
                      <a:r>
                        <a:rPr lang="en-AU" sz="3200" b="1" dirty="0" smtClean="0">
                          <a:solidFill>
                            <a:srgbClr val="FFFF99"/>
                          </a:solidFill>
                          <a:latin typeface="Arial" panose="020B0604020202020204" pitchFamily="34" charset="0"/>
                          <a:cs typeface="Arial" panose="020B0604020202020204" pitchFamily="34" charset="0"/>
                        </a:rPr>
                        <a:t> 1969</a:t>
                      </a:r>
                    </a:p>
                    <a:p>
                      <a:endParaRPr lang="en-AU" sz="1800" b="1" dirty="0" smtClean="0">
                        <a:solidFill>
                          <a:prstClr val="white"/>
                        </a:solidFill>
                        <a:latin typeface="Arial" panose="020B0604020202020204" pitchFamily="34" charset="0"/>
                        <a:cs typeface="Arial" panose="020B0604020202020204" pitchFamily="34" charset="0"/>
                      </a:endParaRPr>
                    </a:p>
                    <a:p>
                      <a:r>
                        <a:rPr lang="en-AU" sz="3400" b="1" dirty="0" smtClean="0">
                          <a:solidFill>
                            <a:prstClr val="white"/>
                          </a:solidFill>
                          <a:latin typeface="Arial" panose="020B0604020202020204" pitchFamily="34" charset="0"/>
                          <a:cs typeface="Arial" panose="020B0604020202020204" pitchFamily="34" charset="0"/>
                        </a:rPr>
                        <a:t>No institutions or processes – including schooling –could reliably solve the problems;  but education was a good </a:t>
                      </a:r>
                      <a:r>
                        <a:rPr lang="en-AU" sz="3400" b="1" i="1" dirty="0" smtClean="0">
                          <a:solidFill>
                            <a:srgbClr val="FFFF99"/>
                          </a:solidFill>
                          <a:latin typeface="Arial" panose="020B0604020202020204" pitchFamily="34" charset="0"/>
                          <a:cs typeface="Arial" panose="020B0604020202020204" pitchFamily="34" charset="0"/>
                        </a:rPr>
                        <a:t>starting point</a:t>
                      </a:r>
                      <a:r>
                        <a:rPr lang="en-AU" sz="3400" b="1" dirty="0" smtClean="0">
                          <a:solidFill>
                            <a:prstClr val="white"/>
                          </a:solidFill>
                          <a:latin typeface="Arial" panose="020B0604020202020204" pitchFamily="34" charset="0"/>
                          <a:cs typeface="Arial" panose="020B0604020202020204" pitchFamily="34" charset="0"/>
                        </a:rPr>
                        <a:t> because it could skill young people in critical thinking and research, resourcing their capacity to think about the issues and to make better informed decisions</a:t>
                      </a:r>
                    </a:p>
                    <a:p>
                      <a:endParaRPr lang="en-AU"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534" y="2060046"/>
            <a:ext cx="3344511" cy="2518068"/>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69379096"/>
      </p:ext>
    </p:extLst>
  </p:cSld>
  <p:clrMapOvr>
    <a:masterClrMapping/>
  </p:clrMapOvr>
  <mc:AlternateContent xmlns:mc="http://schemas.openxmlformats.org/markup-compatibility/2006" xmlns:p14="http://schemas.microsoft.com/office/powerpoint/2010/main">
    <mc:Choice Requires="p14">
      <p:transition spd="slow" p14:dur="2000" advTm="31610"/>
    </mc:Choice>
    <mc:Fallback xmlns="">
      <p:transition spd="slow" advTm="31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207146673"/>
              </p:ext>
            </p:extLst>
          </p:nvPr>
        </p:nvGraphicFramePr>
        <p:xfrm>
          <a:off x="474133" y="313266"/>
          <a:ext cx="11367911" cy="6381045"/>
        </p:xfrm>
        <a:graphic>
          <a:graphicData uri="http://schemas.openxmlformats.org/drawingml/2006/table">
            <a:tbl>
              <a:tblPr firstRow="1" bandRow="1">
                <a:tableStyleId>{5C22544A-7EE6-4342-B048-85BDC9FD1C3A}</a:tableStyleId>
              </a:tblPr>
              <a:tblGrid>
                <a:gridCol w="11367911"/>
              </a:tblGrid>
              <a:tr h="6381045">
                <a:tc>
                  <a:txBody>
                    <a:bodyPr/>
                    <a:lstStyle/>
                    <a:p>
                      <a:r>
                        <a:rPr lang="en-US" sz="2600" dirty="0" smtClean="0">
                          <a:solidFill>
                            <a:srgbClr val="99CCFF"/>
                          </a:solidFill>
                        </a:rPr>
                        <a:t>Role</a:t>
                      </a:r>
                      <a:r>
                        <a:rPr lang="en-US" sz="2600" baseline="0" dirty="0" smtClean="0">
                          <a:solidFill>
                            <a:srgbClr val="99CCFF"/>
                          </a:solidFill>
                        </a:rPr>
                        <a:t> of school and       </a:t>
                      </a:r>
                      <a:r>
                        <a:rPr lang="en-AU" sz="2600" b="1" dirty="0" smtClean="0">
                          <a:solidFill>
                            <a:schemeClr val="bg1"/>
                          </a:solidFill>
                          <a:latin typeface="Arial" panose="020B0604020202020204" pitchFamily="34" charset="0"/>
                          <a:cs typeface="Arial" panose="020B0604020202020204" pitchFamily="34" charset="0"/>
                        </a:rPr>
                        <a:t>Brian Hill 2006</a:t>
                      </a:r>
                      <a:endParaRPr lang="en-US" sz="2600" baseline="0" dirty="0" smtClean="0">
                        <a:solidFill>
                          <a:srgbClr val="99CCFF"/>
                        </a:solidFill>
                      </a:endParaRPr>
                    </a:p>
                    <a:p>
                      <a:r>
                        <a:rPr lang="en-US" sz="2600" dirty="0" smtClean="0">
                          <a:solidFill>
                            <a:srgbClr val="99CCFF"/>
                          </a:solidFill>
                        </a:rPr>
                        <a:t>Religious Education     </a:t>
                      </a:r>
                      <a:r>
                        <a:rPr lang="en-AU" sz="2800" b="1" i="1" dirty="0" smtClean="0">
                          <a:solidFill>
                            <a:srgbClr val="FFFF99"/>
                          </a:solidFill>
                          <a:latin typeface="Arial" panose="020B0604020202020204" pitchFamily="34" charset="0"/>
                          <a:cs typeface="Arial" panose="020B0604020202020204" pitchFamily="34" charset="0"/>
                        </a:rPr>
                        <a:t>Regarding the school</a:t>
                      </a:r>
                      <a:r>
                        <a:rPr lang="en-AU" sz="2800" b="1" dirty="0" smtClean="0">
                          <a:solidFill>
                            <a:srgbClr val="FFFF99"/>
                          </a:solidFill>
                          <a:latin typeface="Arial" panose="020B0604020202020204" pitchFamily="34" charset="0"/>
                          <a:cs typeface="Arial" panose="020B0604020202020204" pitchFamily="34" charset="0"/>
                        </a:rPr>
                        <a:t>:</a:t>
                      </a:r>
                      <a:endParaRPr lang="en-US" sz="2800" dirty="0" smtClean="0">
                        <a:solidFill>
                          <a:srgbClr val="99CCFF"/>
                        </a:solidFill>
                      </a:endParaRPr>
                    </a:p>
                    <a:p>
                      <a:r>
                        <a:rPr lang="en-US" sz="2800" dirty="0" smtClean="0">
                          <a:solidFill>
                            <a:srgbClr val="99CCFF"/>
                          </a:solidFill>
                        </a:rPr>
                        <a:t>                                      </a:t>
                      </a:r>
                      <a:r>
                        <a:rPr lang="en-AU" sz="2800" b="1" dirty="0" smtClean="0">
                          <a:solidFill>
                            <a:schemeClr val="bg1"/>
                          </a:solidFill>
                          <a:latin typeface="Arial" panose="020B0604020202020204" pitchFamily="34" charset="0"/>
                          <a:cs typeface="Arial" panose="020B0604020202020204" pitchFamily="34" charset="0"/>
                        </a:rPr>
                        <a:t>“the mission of education is </a:t>
                      </a:r>
                      <a:r>
                        <a:rPr lang="en-AU" sz="2800" b="1" dirty="0" smtClean="0">
                          <a:solidFill>
                            <a:srgbClr val="99CCFF"/>
                          </a:solidFill>
                          <a:latin typeface="Arial" panose="020B0604020202020204" pitchFamily="34" charset="0"/>
                          <a:cs typeface="Arial" panose="020B0604020202020204" pitchFamily="34" charset="0"/>
                        </a:rPr>
                        <a:t>to resource the </a:t>
                      </a:r>
                    </a:p>
                    <a:p>
                      <a:r>
                        <a:rPr lang="en-AU" sz="2800" b="1" dirty="0" smtClean="0">
                          <a:solidFill>
                            <a:srgbClr val="99CCFF"/>
                          </a:solidFill>
                          <a:latin typeface="Arial" panose="020B0604020202020204" pitchFamily="34" charset="0"/>
                          <a:cs typeface="Arial" panose="020B0604020202020204" pitchFamily="34" charset="0"/>
                        </a:rPr>
                        <a:t>                               choosing  self</a:t>
                      </a:r>
                      <a:r>
                        <a:rPr lang="en-AU" sz="2800" b="1" dirty="0" smtClean="0">
                          <a:solidFill>
                            <a:schemeClr val="bg1"/>
                          </a:solidFill>
                          <a:latin typeface="Arial" panose="020B0604020202020204" pitchFamily="34" charset="0"/>
                          <a:cs typeface="Arial" panose="020B0604020202020204" pitchFamily="34" charset="0"/>
                        </a:rPr>
                        <a:t>”</a:t>
                      </a:r>
                    </a:p>
                    <a:p>
                      <a:r>
                        <a:rPr lang="en-US" sz="2400" b="1" dirty="0" smtClean="0">
                          <a:solidFill>
                            <a:schemeClr val="bg1"/>
                          </a:solidFill>
                          <a:latin typeface="Arial" panose="020B0604020202020204" pitchFamily="34" charset="0"/>
                          <a:cs typeface="Arial" panose="020B0604020202020204" pitchFamily="34" charset="0"/>
                        </a:rPr>
                        <a:t>                                    </a:t>
                      </a:r>
                      <a:r>
                        <a:rPr lang="en-AU" sz="2800" b="1" i="1" dirty="0" smtClean="0">
                          <a:solidFill>
                            <a:srgbClr val="FFFF99"/>
                          </a:solidFill>
                          <a:latin typeface="Arial" panose="020B0604020202020204" pitchFamily="34" charset="0"/>
                          <a:cs typeface="Arial" panose="020B0604020202020204" pitchFamily="34" charset="0"/>
                        </a:rPr>
                        <a:t>Regarding religious education in any school</a:t>
                      </a:r>
                      <a:endParaRPr lang="en-US" sz="2800" dirty="0" smtClean="0">
                        <a:solidFill>
                          <a:srgbClr val="99CCFF"/>
                        </a:solidFill>
                      </a:endParaRPr>
                    </a:p>
                    <a:p>
                      <a:r>
                        <a:rPr lang="en-US" sz="2800" smtClean="0">
                          <a:solidFill>
                            <a:srgbClr val="99CCFF"/>
                          </a:solidFill>
                        </a:rPr>
                        <a:t>                                      </a:t>
                      </a:r>
                      <a:r>
                        <a:rPr lang="en-AU" sz="2800" b="1" smtClean="0">
                          <a:solidFill>
                            <a:schemeClr val="bg1"/>
                          </a:solidFill>
                          <a:latin typeface="Arial" panose="020B0604020202020204" pitchFamily="34" charset="0"/>
                          <a:cs typeface="Arial" panose="020B0604020202020204" pitchFamily="34" charset="0"/>
                        </a:rPr>
                        <a:t>“</a:t>
                      </a:r>
                      <a:r>
                        <a:rPr lang="en-AU" sz="2800" b="1" dirty="0" smtClean="0">
                          <a:solidFill>
                            <a:schemeClr val="bg1"/>
                          </a:solidFill>
                          <a:latin typeface="Arial" panose="020B0604020202020204" pitchFamily="34" charset="0"/>
                          <a:cs typeface="Arial" panose="020B0604020202020204" pitchFamily="34" charset="0"/>
                        </a:rPr>
                        <a:t>The teaching of religion in school has </a:t>
                      </a:r>
                      <a:r>
                        <a:rPr lang="en-AU" sz="2800" b="1" smtClean="0">
                          <a:solidFill>
                            <a:schemeClr val="bg1"/>
                          </a:solidFill>
                          <a:latin typeface="Arial" panose="020B0604020202020204" pitchFamily="34" charset="0"/>
                          <a:cs typeface="Arial" panose="020B0604020202020204" pitchFamily="34" charset="0"/>
                        </a:rPr>
                        <a:t>certain </a:t>
                      </a:r>
                    </a:p>
                    <a:p>
                      <a:r>
                        <a:rPr lang="en-AU" sz="2800" b="1" i="1" dirty="0" smtClean="0">
                          <a:solidFill>
                            <a:schemeClr val="bg1"/>
                          </a:solidFill>
                          <a:latin typeface="Arial" panose="020B0604020202020204" pitchFamily="34" charset="0"/>
                          <a:cs typeface="Arial" panose="020B0604020202020204" pitchFamily="34" charset="0"/>
                        </a:rPr>
                        <a:t>                               limited</a:t>
                      </a:r>
                      <a:r>
                        <a:rPr lang="en-AU" sz="2800" b="1" dirty="0" smtClean="0">
                          <a:solidFill>
                            <a:schemeClr val="bg1"/>
                          </a:solidFill>
                          <a:latin typeface="Arial" panose="020B0604020202020204" pitchFamily="34" charset="0"/>
                          <a:cs typeface="Arial" panose="020B0604020202020204" pitchFamily="34" charset="0"/>
                        </a:rPr>
                        <a:t>  but crucial educational purposes:</a:t>
                      </a:r>
                    </a:p>
                    <a:p>
                      <a:r>
                        <a:rPr lang="en-US" sz="2800" smtClean="0">
                          <a:solidFill>
                            <a:srgbClr val="99CCFF"/>
                          </a:solidFill>
                        </a:rPr>
                        <a:t>                                      </a:t>
                      </a:r>
                      <a:r>
                        <a:rPr lang="en-AU" sz="2800" b="1" smtClean="0">
                          <a:solidFill>
                            <a:schemeClr val="bg1"/>
                          </a:solidFill>
                          <a:latin typeface="Arial" panose="020B0604020202020204" pitchFamily="34" charset="0"/>
                          <a:cs typeface="Arial" panose="020B0604020202020204" pitchFamily="34" charset="0"/>
                        </a:rPr>
                        <a:t>To </a:t>
                      </a:r>
                      <a:r>
                        <a:rPr lang="en-AU" sz="2800" b="1" dirty="0" smtClean="0">
                          <a:solidFill>
                            <a:schemeClr val="bg1"/>
                          </a:solidFill>
                          <a:latin typeface="Arial" panose="020B0604020202020204" pitchFamily="34" charset="0"/>
                          <a:cs typeface="Arial" panose="020B0604020202020204" pitchFamily="34" charset="0"/>
                        </a:rPr>
                        <a:t>help students appreciate the importance </a:t>
                      </a:r>
                      <a:r>
                        <a:rPr lang="en-AU" sz="2800" b="1" smtClean="0">
                          <a:solidFill>
                            <a:schemeClr val="bg1"/>
                          </a:solidFill>
                          <a:latin typeface="Arial" panose="020B0604020202020204" pitchFamily="34" charset="0"/>
                          <a:cs typeface="Arial" panose="020B0604020202020204" pitchFamily="34" charset="0"/>
                        </a:rPr>
                        <a:t>of </a:t>
                      </a:r>
                    </a:p>
                    <a:p>
                      <a:r>
                        <a:rPr lang="en-AU" sz="2800" b="1" dirty="0" smtClean="0">
                          <a:solidFill>
                            <a:schemeClr val="bg1"/>
                          </a:solidFill>
                          <a:latin typeface="Arial" panose="020B0604020202020204" pitchFamily="34" charset="0"/>
                          <a:cs typeface="Arial" panose="020B0604020202020204" pitchFamily="34" charset="0"/>
                        </a:rPr>
                        <a:t>                                the spiritual quest;  of working out where they are going as human beings.</a:t>
                      </a:r>
                    </a:p>
                    <a:p>
                      <a:pPr lvl="0"/>
                      <a:endParaRPr lang="en-AU" sz="900" b="1" dirty="0" smtClean="0">
                        <a:solidFill>
                          <a:schemeClr val="bg1"/>
                        </a:solidFill>
                        <a:latin typeface="Arial" panose="020B0604020202020204" pitchFamily="34" charset="0"/>
                        <a:cs typeface="Arial" panose="020B0604020202020204" pitchFamily="34" charset="0"/>
                      </a:endParaRPr>
                    </a:p>
                    <a:p>
                      <a:pPr lvl="0"/>
                      <a:r>
                        <a:rPr lang="en-AU" sz="2800" b="1" dirty="0" smtClean="0">
                          <a:solidFill>
                            <a:schemeClr val="bg1"/>
                          </a:solidFill>
                          <a:latin typeface="Arial" panose="020B0604020202020204" pitchFamily="34" charset="0"/>
                          <a:cs typeface="Arial" panose="020B0604020202020204" pitchFamily="34" charset="0"/>
                        </a:rPr>
                        <a:t>To help them </a:t>
                      </a:r>
                      <a:r>
                        <a:rPr lang="en-AU" sz="2800" b="1" dirty="0" smtClean="0">
                          <a:solidFill>
                            <a:srgbClr val="99CCFF"/>
                          </a:solidFill>
                          <a:latin typeface="Arial" panose="020B0604020202020204" pitchFamily="34" charset="0"/>
                          <a:cs typeface="Arial" panose="020B0604020202020204" pitchFamily="34" charset="0"/>
                        </a:rPr>
                        <a:t>to </a:t>
                      </a:r>
                      <a:r>
                        <a:rPr lang="en-AU" sz="2800" b="1" i="1" dirty="0" smtClean="0">
                          <a:solidFill>
                            <a:srgbClr val="99CCFF"/>
                          </a:solidFill>
                          <a:latin typeface="Arial" panose="020B0604020202020204" pitchFamily="34" charset="0"/>
                          <a:cs typeface="Arial" panose="020B0604020202020204" pitchFamily="34" charset="0"/>
                        </a:rPr>
                        <a:t>interrogate their own cultural conditioning</a:t>
                      </a:r>
                      <a:r>
                        <a:rPr lang="en-AU" sz="2800" b="1" dirty="0" smtClean="0">
                          <a:solidFill>
                            <a:srgbClr val="99CCFF"/>
                          </a:solidFill>
                          <a:latin typeface="Arial" panose="020B0604020202020204" pitchFamily="34" charset="0"/>
                          <a:cs typeface="Arial" panose="020B0604020202020204" pitchFamily="34" charset="0"/>
                        </a:rPr>
                        <a:t> </a:t>
                      </a:r>
                      <a:r>
                        <a:rPr lang="en-AU" sz="2800" b="1" dirty="0" smtClean="0">
                          <a:solidFill>
                            <a:schemeClr val="bg1"/>
                          </a:solidFill>
                          <a:latin typeface="Arial" panose="020B0604020202020204" pitchFamily="34" charset="0"/>
                          <a:cs typeface="Arial" panose="020B0604020202020204" pitchFamily="34" charset="0"/>
                        </a:rPr>
                        <a:t>and reach a position of being able to develop an adequate personal framework of meaning and value.”</a:t>
                      </a:r>
                    </a:p>
                    <a:p>
                      <a:r>
                        <a:rPr lang="en-AU" sz="2200" b="0" dirty="0" smtClean="0">
                          <a:solidFill>
                            <a:schemeClr val="bg1"/>
                          </a:solidFill>
                          <a:latin typeface="Arial" panose="020B0604020202020204" pitchFamily="34" charset="0"/>
                          <a:cs typeface="Arial" panose="020B0604020202020204" pitchFamily="34" charset="0"/>
                        </a:rPr>
                        <a:t>(along with other purposes)</a:t>
                      </a:r>
                      <a:endParaRPr lang="en-AU" sz="2200" b="0" dirty="0" smtClean="0">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199" y="1307395"/>
            <a:ext cx="2420016" cy="276789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19182985"/>
      </p:ext>
    </p:extLst>
  </p:cSld>
  <p:clrMapOvr>
    <a:masterClrMapping/>
  </p:clrMapOvr>
  <mc:AlternateContent xmlns:mc="http://schemas.openxmlformats.org/markup-compatibility/2006">
    <mc:Choice xmlns:p14="http://schemas.microsoft.com/office/powerpoint/2010/main" Requires="p14">
      <p:transition spd="slow" p14:dur="2000" advTm="41331"/>
    </mc:Choice>
    <mc:Fallback>
      <p:transition spd="slow" advTm="41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5008605" y="212373"/>
            <a:ext cx="5489342" cy="5016758"/>
          </a:xfrm>
          <a:prstGeom prst="rect">
            <a:avLst/>
          </a:prstGeom>
          <a:noFill/>
        </p:spPr>
        <p:txBody>
          <a:bodyPr wrap="square" rtlCol="0">
            <a:spAutoFit/>
          </a:bodyPr>
          <a:lstStyle/>
          <a:p>
            <a:r>
              <a:rPr lang="en-AU" sz="4000" b="1" dirty="0" smtClean="0">
                <a:solidFill>
                  <a:schemeClr val="bg1"/>
                </a:solidFill>
                <a:latin typeface="Arial Black" panose="020B0A04020102020204" pitchFamily="34" charset="0"/>
                <a:cs typeface="Arial" panose="020B0604020202020204" pitchFamily="34" charset="0"/>
              </a:rPr>
              <a:t>You can’t do everything.</a:t>
            </a:r>
          </a:p>
          <a:p>
            <a:endParaRPr lang="en-AU" sz="4000" b="1" dirty="0" smtClean="0">
              <a:solidFill>
                <a:schemeClr val="bg1"/>
              </a:solidFill>
              <a:latin typeface="Arial Black" panose="020B0A04020102020204" pitchFamily="34" charset="0"/>
              <a:cs typeface="Arial" panose="020B0604020202020204" pitchFamily="34" charset="0"/>
            </a:endParaRPr>
          </a:p>
          <a:p>
            <a:r>
              <a:rPr lang="en-AU" sz="4000" b="1" dirty="0" smtClean="0">
                <a:solidFill>
                  <a:schemeClr val="bg1"/>
                </a:solidFill>
                <a:latin typeface="Arial Black" panose="020B0A04020102020204" pitchFamily="34" charset="0"/>
                <a:cs typeface="Arial" panose="020B0604020202020204" pitchFamily="34" charset="0"/>
              </a:rPr>
              <a:t>You can’t do nothing.</a:t>
            </a:r>
            <a:endParaRPr lang="en-AU" sz="4000" b="1" dirty="0">
              <a:solidFill>
                <a:schemeClr val="bg1"/>
              </a:solidFill>
              <a:latin typeface="Arial Black" panose="020B0A04020102020204" pitchFamily="34" charset="0"/>
              <a:cs typeface="Arial" panose="020B0604020202020204" pitchFamily="34" charset="0"/>
            </a:endParaRPr>
          </a:p>
          <a:p>
            <a:endParaRPr lang="en-AU" sz="4000" b="1" dirty="0" smtClean="0">
              <a:solidFill>
                <a:schemeClr val="bg1"/>
              </a:solidFill>
              <a:latin typeface="Arial Black" panose="020B0A04020102020204" pitchFamily="34" charset="0"/>
              <a:cs typeface="Arial" panose="020B0604020202020204" pitchFamily="34" charset="0"/>
            </a:endParaRPr>
          </a:p>
          <a:p>
            <a:r>
              <a:rPr lang="en-AU" sz="4000" b="1" dirty="0" smtClean="0">
                <a:solidFill>
                  <a:schemeClr val="bg1"/>
                </a:solidFill>
                <a:latin typeface="Arial Black" panose="020B0A04020102020204" pitchFamily="34" charset="0"/>
                <a:cs typeface="Arial" panose="020B0604020202020204" pitchFamily="34" charset="0"/>
              </a:rPr>
              <a:t>But you can do something.</a:t>
            </a:r>
          </a:p>
        </p:txBody>
      </p:sp>
      <p:sp>
        <p:nvSpPr>
          <p:cNvPr id="3" name="TextBox 2"/>
          <p:cNvSpPr txBox="1"/>
          <p:nvPr/>
        </p:nvSpPr>
        <p:spPr>
          <a:xfrm>
            <a:off x="4927535" y="5354459"/>
            <a:ext cx="4043471" cy="1261884"/>
          </a:xfrm>
          <a:prstGeom prst="rect">
            <a:avLst/>
          </a:prstGeom>
          <a:noFill/>
        </p:spPr>
        <p:txBody>
          <a:bodyPr wrap="square" rtlCol="0">
            <a:spAutoFit/>
          </a:bodyPr>
          <a:lstStyle/>
          <a:p>
            <a:r>
              <a:rPr lang="en-AU" sz="3800" b="1" dirty="0" smtClean="0">
                <a:solidFill>
                  <a:srgbClr val="99CCFF"/>
                </a:solidFill>
              </a:rPr>
              <a:t>Mary- </a:t>
            </a:r>
            <a:r>
              <a:rPr lang="en-AU" sz="3800" b="1" dirty="0" err="1" smtClean="0">
                <a:solidFill>
                  <a:srgbClr val="99CCFF"/>
                </a:solidFill>
              </a:rPr>
              <a:t>MacKillop</a:t>
            </a:r>
            <a:r>
              <a:rPr lang="en-AU" sz="3800" b="1" dirty="0" smtClean="0">
                <a:solidFill>
                  <a:srgbClr val="99CCFF"/>
                </a:solidFill>
              </a:rPr>
              <a:t> </a:t>
            </a:r>
          </a:p>
          <a:p>
            <a:r>
              <a:rPr lang="en-AU" sz="3800" b="1" dirty="0" smtClean="0">
                <a:solidFill>
                  <a:srgbClr val="99CCFF"/>
                </a:solidFill>
              </a:rPr>
              <a:t>1871</a:t>
            </a:r>
            <a:endParaRPr lang="en-AU" sz="3800" b="1" dirty="0">
              <a:solidFill>
                <a:srgbClr val="99CCFF"/>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546" y="378939"/>
            <a:ext cx="3562865" cy="356286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38707809"/>
      </p:ext>
    </p:extLst>
  </p:cSld>
  <p:clrMapOvr>
    <a:masterClrMapping/>
  </p:clrMapOvr>
  <mc:AlternateContent xmlns:mc="http://schemas.openxmlformats.org/markup-compatibility/2006">
    <mc:Choice xmlns:p14="http://schemas.microsoft.com/office/powerpoint/2010/main" Requires="p14">
      <p:transition spd="slow" p14:dur="2000" advTm="8264"/>
    </mc:Choice>
    <mc:Fallback>
      <p:transition spd="slow" advTm="8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467300" y="316523"/>
            <a:ext cx="11293439" cy="6647974"/>
          </a:xfrm>
          <a:prstGeom prst="rect">
            <a:avLst/>
          </a:prstGeom>
          <a:noFill/>
        </p:spPr>
        <p:txBody>
          <a:bodyPr wrap="square" rtlCol="0">
            <a:spAutoFit/>
          </a:bodyPr>
          <a:lstStyle/>
          <a:p>
            <a:r>
              <a:rPr lang="en-AU" sz="3200" b="1" dirty="0" smtClean="0">
                <a:solidFill>
                  <a:schemeClr val="bg1"/>
                </a:solidFill>
                <a:latin typeface="Arial" panose="020B0604020202020204" pitchFamily="34" charset="0"/>
                <a:cs typeface="Arial" panose="020B0604020202020204" pitchFamily="34" charset="0"/>
              </a:rPr>
              <a:t>Some historical precedents</a:t>
            </a:r>
          </a:p>
          <a:p>
            <a:endParaRPr lang="en-AU" sz="1400" b="1" dirty="0">
              <a:solidFill>
                <a:srgbClr val="FFFF99"/>
              </a:solidFill>
              <a:latin typeface="Arial" panose="020B0604020202020204" pitchFamily="34" charset="0"/>
              <a:cs typeface="Arial" panose="020B0604020202020204" pitchFamily="34" charset="0"/>
            </a:endParaRPr>
          </a:p>
          <a:p>
            <a:r>
              <a:rPr lang="en-AU" sz="2800" b="1" dirty="0" smtClean="0">
                <a:solidFill>
                  <a:srgbClr val="FFFF99"/>
                </a:solidFill>
                <a:latin typeface="Arial" panose="020B0604020202020204" pitchFamily="34" charset="0"/>
                <a:cs typeface="Arial" panose="020B0604020202020204" pitchFamily="34" charset="0"/>
              </a:rPr>
              <a:t>1974.  </a:t>
            </a:r>
            <a:r>
              <a:rPr lang="en-AU" sz="2800" b="1" dirty="0" smtClean="0">
                <a:solidFill>
                  <a:srgbClr val="99CCFF"/>
                </a:solidFill>
                <a:latin typeface="Arial" panose="020B0604020202020204" pitchFamily="34" charset="0"/>
                <a:cs typeface="Arial" panose="020B0604020202020204" pitchFamily="34" charset="0"/>
              </a:rPr>
              <a:t>Community Development Studies </a:t>
            </a:r>
            <a:r>
              <a:rPr lang="en-AU" sz="2800" b="1" dirty="0" smtClean="0">
                <a:solidFill>
                  <a:srgbClr val="FFFF99"/>
                </a:solidFill>
                <a:latin typeface="Arial" panose="020B0604020202020204" pitchFamily="34" charset="0"/>
                <a:cs typeface="Arial" panose="020B0604020202020204" pitchFamily="34" charset="0"/>
              </a:rPr>
              <a:t>(One of the first NSW Catholic Y11-12 religion courses state accredited as an Other Approved Study). </a:t>
            </a:r>
            <a:r>
              <a:rPr lang="en-AU" sz="2800" b="1" dirty="0">
                <a:solidFill>
                  <a:srgbClr val="FFFF99"/>
                </a:solidFill>
                <a:latin typeface="Arial" panose="020B0604020202020204" pitchFamily="34" charset="0"/>
                <a:cs typeface="Arial" panose="020B0604020202020204" pitchFamily="34" charset="0"/>
              </a:rPr>
              <a:t> </a:t>
            </a:r>
            <a:endParaRPr lang="en-AU" sz="2800" b="1" dirty="0" smtClean="0">
              <a:solidFill>
                <a:srgbClr val="FFFF99"/>
              </a:solidFill>
              <a:latin typeface="Arial" panose="020B0604020202020204" pitchFamily="34" charset="0"/>
              <a:cs typeface="Arial" panose="020B0604020202020204" pitchFamily="34" charset="0"/>
            </a:endParaRPr>
          </a:p>
          <a:p>
            <a:r>
              <a:rPr lang="en-US" sz="2400" b="1" dirty="0" smtClean="0">
                <a:solidFill>
                  <a:srgbClr val="99CCFF"/>
                </a:solidFill>
                <a:latin typeface="Arial" panose="020B0604020202020204" pitchFamily="34" charset="0"/>
                <a:cs typeface="Arial" panose="020B0604020202020204" pitchFamily="34" charset="0"/>
              </a:rPr>
              <a:t>Broadened the base beyond Catholicism;  Tried to address newly arising problems with excessive individualism by focusing on the community context.</a:t>
            </a:r>
          </a:p>
          <a:p>
            <a:endParaRPr lang="en-US" sz="2800" b="1" dirty="0" smtClean="0">
              <a:solidFill>
                <a:srgbClr val="FFFF99"/>
              </a:solidFill>
              <a:latin typeface="Arial" panose="020B0604020202020204" pitchFamily="34" charset="0"/>
              <a:cs typeface="Arial" panose="020B0604020202020204" pitchFamily="34" charset="0"/>
            </a:endParaRPr>
          </a:p>
          <a:p>
            <a:r>
              <a:rPr lang="en-US" sz="2400" b="1" dirty="0" smtClean="0">
                <a:solidFill>
                  <a:srgbClr val="FFFF99"/>
                </a:solidFill>
                <a:latin typeface="Arial" panose="020B0604020202020204" pitchFamily="34" charset="0"/>
                <a:cs typeface="Arial" panose="020B0604020202020204" pitchFamily="34" charset="0"/>
              </a:rPr>
              <a:t>Some theological topics (E.g. Christology, Gospel study);</a:t>
            </a:r>
          </a:p>
          <a:p>
            <a:r>
              <a:rPr lang="en-US" sz="2400" b="1" dirty="0" smtClean="0">
                <a:solidFill>
                  <a:srgbClr val="FFFF99"/>
                </a:solidFill>
                <a:latin typeface="Arial" panose="020B0604020202020204" pitchFamily="34" charset="0"/>
                <a:cs typeface="Arial" panose="020B0604020202020204" pitchFamily="34" charset="0"/>
              </a:rPr>
              <a:t>The emerging environmental crisis (</a:t>
            </a:r>
            <a:r>
              <a:rPr lang="en-US" sz="2400" b="1" dirty="0">
                <a:solidFill>
                  <a:srgbClr val="FFFF99"/>
                </a:solidFill>
                <a:latin typeface="Arial" panose="020B0604020202020204" pitchFamily="34" charset="0"/>
                <a:cs typeface="Arial" panose="020B0604020202020204" pitchFamily="34" charset="0"/>
              </a:rPr>
              <a:t> </a:t>
            </a:r>
            <a:r>
              <a:rPr lang="en-US" sz="2400" b="1" dirty="0" smtClean="0">
                <a:solidFill>
                  <a:srgbClr val="FFFF99"/>
                </a:solidFill>
                <a:latin typeface="Arial" panose="020B0604020202020204" pitchFamily="34" charset="0"/>
                <a:cs typeface="Arial" panose="020B0604020202020204" pitchFamily="34" charset="0"/>
              </a:rPr>
              <a:t>and Limits to Growth, </a:t>
            </a:r>
            <a:r>
              <a:rPr lang="en-US" sz="2400" b="1" dirty="0" err="1" smtClean="0">
                <a:solidFill>
                  <a:srgbClr val="FFFF99"/>
                </a:solidFill>
                <a:latin typeface="Arial" panose="020B0604020202020204" pitchFamily="34" charset="0"/>
                <a:cs typeface="Arial" panose="020B0604020202020204" pitchFamily="34" charset="0"/>
              </a:rPr>
              <a:t>ZPG</a:t>
            </a:r>
            <a:r>
              <a:rPr lang="en-US" sz="2400" b="1" dirty="0" smtClean="0">
                <a:solidFill>
                  <a:srgbClr val="FFFF99"/>
                </a:solidFill>
                <a:latin typeface="Arial" panose="020B0604020202020204" pitchFamily="34" charset="0"/>
                <a:cs typeface="Arial" panose="020B0604020202020204" pitchFamily="34" charset="0"/>
              </a:rPr>
              <a:t> [Zero Population Growth]);  </a:t>
            </a:r>
          </a:p>
          <a:p>
            <a:r>
              <a:rPr lang="en-US" sz="2400" b="1" dirty="0" smtClean="0">
                <a:solidFill>
                  <a:srgbClr val="FFFF99"/>
                </a:solidFill>
                <a:latin typeface="Arial" panose="020B0604020202020204" pitchFamily="34" charset="0"/>
                <a:cs typeface="Arial" panose="020B0604020202020204" pitchFamily="34" charset="0"/>
              </a:rPr>
              <a:t>World religions;  Insights from psychology and sociology;</a:t>
            </a:r>
          </a:p>
          <a:p>
            <a:r>
              <a:rPr lang="en-US" sz="2400" b="1" dirty="0" smtClean="0">
                <a:solidFill>
                  <a:srgbClr val="FFFF99"/>
                </a:solidFill>
                <a:latin typeface="Arial" panose="020B0604020202020204" pitchFamily="34" charset="0"/>
                <a:cs typeface="Arial" panose="020B0604020202020204" pitchFamily="34" charset="0"/>
              </a:rPr>
              <a:t>Community integration (E.g. mental health services; the court system of justice;  education &amp; integration of the handicapped; care for the homeless); </a:t>
            </a:r>
          </a:p>
          <a:p>
            <a:r>
              <a:rPr lang="en-US" sz="2400" b="1" dirty="0" smtClean="0">
                <a:solidFill>
                  <a:srgbClr val="FFFF99"/>
                </a:solidFill>
                <a:latin typeface="Arial" panose="020B0604020202020204" pitchFamily="34" charset="0"/>
                <a:cs typeface="Arial" panose="020B0604020202020204" pitchFamily="34" charset="0"/>
              </a:rPr>
              <a:t>Intensive live-in PD seminar (Retreat)</a:t>
            </a:r>
            <a:endParaRPr lang="en-US" sz="2400" b="1" dirty="0">
              <a:solidFill>
                <a:srgbClr val="FFFF99"/>
              </a:solidFill>
              <a:latin typeface="Arial" panose="020B0604020202020204" pitchFamily="34" charset="0"/>
              <a:cs typeface="Arial" panose="020B0604020202020204" pitchFamily="34" charset="0"/>
            </a:endParaRPr>
          </a:p>
          <a:p>
            <a:endParaRPr lang="en-AU" sz="2800" b="1" dirty="0">
              <a:solidFill>
                <a:srgbClr val="FFFF99"/>
              </a:solidFill>
              <a:latin typeface="Arial" panose="020B0604020202020204" pitchFamily="34" charset="0"/>
              <a:cs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41388933"/>
      </p:ext>
    </p:extLst>
  </p:cSld>
  <p:clrMapOvr>
    <a:masterClrMapping/>
  </p:clrMapOvr>
  <mc:AlternateContent xmlns:mc="http://schemas.openxmlformats.org/markup-compatibility/2006" xmlns:p14="http://schemas.microsoft.com/office/powerpoint/2010/main">
    <mc:Choice Requires="p14">
      <p:transition spd="slow" p14:dur="2000" advTm="100084"/>
    </mc:Choice>
    <mc:Fallback xmlns="">
      <p:transition spd="slow" advTm="100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1108</TotalTime>
  <Words>2435</Words>
  <Application>Microsoft Office PowerPoint</Application>
  <PresentationFormat>Widescreen</PresentationFormat>
  <Paragraphs>216</Paragraphs>
  <Slides>46</Slides>
  <Notes>0</Notes>
  <HiddenSlides>0</HiddenSlides>
  <MMClips>45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46</vt:i4>
      </vt:variant>
    </vt:vector>
  </HeadingPairs>
  <TitlesOfParts>
    <vt:vector size="52" baseType="lpstr">
      <vt:lpstr>Arial</vt:lpstr>
      <vt:lpstr>Arial Black</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GRAHAM ROSSITER</dc:creator>
  <cp:lastModifiedBy>GRAHAM ROSSITER</cp:lastModifiedBy>
  <cp:revision>93</cp:revision>
  <dcterms:created xsi:type="dcterms:W3CDTF">2019-09-10T08:40:41Z</dcterms:created>
  <dcterms:modified xsi:type="dcterms:W3CDTF">2020-02-09T21:19:46Z</dcterms:modified>
</cp:coreProperties>
</file>