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6" r:id="rId3"/>
    <p:sldId id="298" r:id="rId4"/>
    <p:sldId id="321" r:id="rId5"/>
    <p:sldId id="323" r:id="rId6"/>
    <p:sldId id="322" r:id="rId7"/>
    <p:sldId id="293" r:id="rId8"/>
    <p:sldId id="299" r:id="rId9"/>
    <p:sldId id="309" r:id="rId10"/>
    <p:sldId id="320" r:id="rId11"/>
    <p:sldId id="310" r:id="rId12"/>
    <p:sldId id="297" r:id="rId13"/>
    <p:sldId id="291" r:id="rId14"/>
    <p:sldId id="265" r:id="rId15"/>
    <p:sldId id="288" r:id="rId16"/>
    <p:sldId id="259" r:id="rId17"/>
    <p:sldId id="289" r:id="rId18"/>
    <p:sldId id="292" r:id="rId19"/>
    <p:sldId id="263" r:id="rId20"/>
    <p:sldId id="262" r:id="rId21"/>
    <p:sldId id="314" r:id="rId22"/>
    <p:sldId id="315" r:id="rId23"/>
    <p:sldId id="316" r:id="rId24"/>
    <p:sldId id="317" r:id="rId25"/>
    <p:sldId id="319" r:id="rId26"/>
    <p:sldId id="270" r:id="rId27"/>
    <p:sldId id="272" r:id="rId28"/>
    <p:sldId id="279" r:id="rId29"/>
    <p:sldId id="280" r:id="rId30"/>
    <p:sldId id="304" r:id="rId31"/>
    <p:sldId id="32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AA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888"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4"/>
    </p:cViewPr>
  </p:sorterViewPr>
  <p:notesViewPr>
    <p:cSldViewPr>
      <p:cViewPr varScale="1">
        <p:scale>
          <a:sx n="56" d="100"/>
          <a:sy n="56" d="100"/>
        </p:scale>
        <p:origin x="-186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A3968A8-3847-4899-830E-607744968610}" type="datetimeFigureOut">
              <a:rPr lang="en-AU"/>
              <a:pPr>
                <a:defRPr/>
              </a:pPr>
              <a:t>24/10/2012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51A09AD-CFBE-4462-9012-8F09D398420C}" type="slidenum">
              <a:rPr lang="en-AU"/>
              <a:pPr>
                <a:defRPr/>
              </a:pPr>
              <a:t>‹#›</a:t>
            </a:fld>
            <a:endParaRPr lang="en-AU"/>
          </a:p>
        </p:txBody>
      </p:sp>
    </p:spTree>
    <p:extLst>
      <p:ext uri="{BB962C8B-B14F-4D97-AF65-F5344CB8AC3E}">
        <p14:creationId xmlns:p14="http://schemas.microsoft.com/office/powerpoint/2010/main" xmlns="" val="3466931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www.your-money-and-finance-.com/</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7C3622-028B-488A-ABDD-34EA97C105E7}" type="slidenum">
              <a:rPr lang="en-AU" smtClean="0"/>
              <a:pPr fontAlgn="base">
                <a:spcBef>
                  <a:spcPct val="0"/>
                </a:spcBef>
                <a:spcAft>
                  <a:spcPct val="0"/>
                </a:spcAft>
                <a:defRPr/>
              </a:pPr>
              <a:t>29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28AC28AC-992A-4354-8847-560E42E14AC3}" type="datetimeFigureOut">
              <a:rPr lang="en-AU"/>
              <a:pPr>
                <a:defRPr/>
              </a:pPr>
              <a:t>24/10/2012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4ACBEC0-E501-4899-AEC1-CF2FC3DDBD5D}"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838AB05-6E24-4BDE-8A0E-8600A4260732}" type="datetimeFigureOut">
              <a:rPr lang="en-AU"/>
              <a:pPr>
                <a:defRPr/>
              </a:pPr>
              <a:t>24/10/2012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B4B7F56-7EF7-478F-9ABF-67731901D376}"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5FD5DC0-DEE5-4410-8A3B-D4491E798404}" type="datetimeFigureOut">
              <a:rPr lang="en-AU"/>
              <a:pPr>
                <a:defRPr/>
              </a:pPr>
              <a:t>24/10/2012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48F1342-3C44-4C3D-82A2-D2FD192B3F64}"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EA91D1A-8619-4446-B618-9B76C771B6AA}" type="datetimeFigureOut">
              <a:rPr lang="en-AU"/>
              <a:pPr>
                <a:defRPr/>
              </a:pPr>
              <a:t>24/10/2012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B41DF7F-81B3-41A9-AD1D-CAFE06D33B81}"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54CE89-F2E4-4CFA-9636-150C2802105C}" type="datetimeFigureOut">
              <a:rPr lang="en-AU"/>
              <a:pPr>
                <a:defRPr/>
              </a:pPr>
              <a:t>24/10/2012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36806F8-5BF5-47A6-99CE-50C41C995A24}"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B9A87EC2-7374-47C4-AFEB-F39F7C461494}" type="datetimeFigureOut">
              <a:rPr lang="en-AU"/>
              <a:pPr>
                <a:defRPr/>
              </a:pPr>
              <a:t>24/10/2012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16348BF-E151-40D9-A038-3165CD9A04FB}"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096C0429-1B1A-446B-97C7-A7498871955B}" type="datetimeFigureOut">
              <a:rPr lang="en-AU"/>
              <a:pPr>
                <a:defRPr/>
              </a:pPr>
              <a:t>24/10/2012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A847BACB-C530-4BA3-9C2C-191FDE788B4A}"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A65EDB4D-D054-4556-B1BF-52C2A33280CC}" type="datetimeFigureOut">
              <a:rPr lang="en-AU"/>
              <a:pPr>
                <a:defRPr/>
              </a:pPr>
              <a:t>24/10/2012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CF0E9549-9A74-4A2A-8CEF-9BABDEDA0BDD}"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8DF7C8-C60B-4A88-9759-9E68E8ACF866}" type="datetimeFigureOut">
              <a:rPr lang="en-AU"/>
              <a:pPr>
                <a:defRPr/>
              </a:pPr>
              <a:t>24/10/2012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511E3F1F-CA97-418B-8C04-39A91E3375D4}"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F01C4B-BA95-4EF5-A628-C9C6BE5BA5CA}" type="datetimeFigureOut">
              <a:rPr lang="en-AU"/>
              <a:pPr>
                <a:defRPr/>
              </a:pPr>
              <a:t>24/10/2012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D4F5EDB-46CD-422B-AF0F-A916DA39BA71}"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623313-4330-40DC-AF49-786CD99C728C}" type="datetimeFigureOut">
              <a:rPr lang="en-AU"/>
              <a:pPr>
                <a:defRPr/>
              </a:pPr>
              <a:t>24/10/2012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55437D4-7027-4091-93D7-A4C5229CED0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AAC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97DFEA-E438-4929-8980-F8F7BA88537E}" type="datetimeFigureOut">
              <a:rPr lang="en-AU"/>
              <a:pPr>
                <a:defRPr/>
              </a:pPr>
              <a:t>24/10/2012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A451803-533C-4A1E-BF52-31B01A37B7D2}"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www.youtube.com/v/89mNO32PD-U?version=3&amp;hl=en_US&amp;rel=0"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www.youtube.com/v/eQ5uztI9EvI?version=3&amp;hl=en_US&amp;rel=0"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www.youtube.com/v/oGab38pKscw?version=3&amp;hl=en_US&amp;rel=0"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capp-usa.org/contemporary_issues/19" TargetMode="External"/><Relationship Id="rId7" Type="http://schemas.openxmlformats.org/officeDocument/2006/relationships/hyperlink" Target="http://www.unesco.org/education/tlsf/mods/theme_c/mod18.html" TargetMode="External"/><Relationship Id="rId2" Type="http://schemas.openxmlformats.org/officeDocument/2006/relationships/hyperlink" Target="http://storyofstuff.org/" TargetMode="External"/><Relationship Id="rId1" Type="http://schemas.openxmlformats.org/officeDocument/2006/relationships/slideLayout" Target="../slideLayouts/slideLayout2.xml"/><Relationship Id="rId6" Type="http://schemas.openxmlformats.org/officeDocument/2006/relationships/hyperlink" Target="http://www.your-money-and-finance.com/consumerism.html" TargetMode="External"/><Relationship Id="rId5" Type="http://schemas.openxmlformats.org/officeDocument/2006/relationships/hyperlink" Target="http://www.afairerworld.org/_The_global_economy/consumerism.html" TargetMode="External"/><Relationship Id="rId4" Type="http://schemas.openxmlformats.org/officeDocument/2006/relationships/hyperlink" Target="http://www.globalissues.org/issue/235/consumption-and-consumeris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dazzling-dreams.net/index.php" TargetMode="External"/><Relationship Id="rId7" Type="http://schemas.openxmlformats.org/officeDocument/2006/relationships/hyperlink" Target="http://populationenvironmentresearch.org/papers/Lotze-Campen_Reusswig_Paper.pdf" TargetMode="External"/><Relationship Id="rId2" Type="http://schemas.openxmlformats.org/officeDocument/2006/relationships/hyperlink" Target="http://parentclassroom.blogspot.com.au/2011/04/sbs-global-village.html" TargetMode="External"/><Relationship Id="rId1" Type="http://schemas.openxmlformats.org/officeDocument/2006/relationships/slideLayout" Target="../slideLayouts/slideLayout2.xml"/><Relationship Id="rId6" Type="http://schemas.openxmlformats.org/officeDocument/2006/relationships/hyperlink" Target="http://www.goodreads.com/quotes/tag/consumerism" TargetMode="External"/><Relationship Id="rId5" Type="http://schemas.openxmlformats.org/officeDocument/2006/relationships/hyperlink" Target="http://aso.gov.au/education/society/consumerism/" TargetMode="External"/><Relationship Id="rId4" Type="http://schemas.openxmlformats.org/officeDocument/2006/relationships/hyperlink" Target="http://spinneypress.com.au/books/consumeris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755650" y="333375"/>
            <a:ext cx="7632700" cy="5908675"/>
          </a:xfrm>
          <a:prstGeom prst="rect">
            <a:avLst/>
          </a:prstGeom>
          <a:noFill/>
          <a:ln w="9525">
            <a:noFill/>
            <a:miter lim="800000"/>
            <a:headEnd/>
            <a:tailEnd/>
          </a:ln>
        </p:spPr>
        <p:txBody>
          <a:bodyPr>
            <a:spAutoFit/>
          </a:bodyPr>
          <a:lstStyle/>
          <a:p>
            <a:pPr algn="ctr"/>
            <a:r>
              <a:rPr lang="en-AU" sz="5400"/>
              <a:t>CONSUMERISM </a:t>
            </a:r>
            <a:br>
              <a:rPr lang="en-AU" sz="5400"/>
            </a:br>
            <a:r>
              <a:rPr lang="en-AU" sz="5400"/>
              <a:t>THE DRIVING FORCE OF WESTERNISED CULTURES</a:t>
            </a:r>
          </a:p>
          <a:p>
            <a:pPr algn="ctr"/>
            <a:endParaRPr lang="en-AU" sz="5400"/>
          </a:p>
          <a:p>
            <a:pPr algn="ctr"/>
            <a:endParaRPr lang="en-AU" sz="5400"/>
          </a:p>
          <a:p>
            <a:pPr algn="ctr"/>
            <a:endParaRPr lang="en-AU" sz="5400"/>
          </a:p>
        </p:txBody>
      </p:sp>
      <p:pic>
        <p:nvPicPr>
          <p:cNvPr id="2051" name="Picture 5"/>
          <p:cNvPicPr>
            <a:picLocks noChangeAspect="1" noChangeArrowheads="1"/>
          </p:cNvPicPr>
          <p:nvPr/>
        </p:nvPicPr>
        <p:blipFill>
          <a:blip r:embed="rId2" cstate="print"/>
          <a:srcRect/>
          <a:stretch>
            <a:fillRect/>
          </a:stretch>
        </p:blipFill>
        <p:spPr bwMode="auto">
          <a:xfrm>
            <a:off x="2916238" y="3716338"/>
            <a:ext cx="3816350" cy="2989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http://www.trulydeeply.com.au/madly/files/2009/08/brandmap0308.jpg"/>
          <p:cNvPicPr>
            <a:picLocks noGrp="1"/>
          </p:cNvPicPr>
          <p:nvPr>
            <p:ph idx="1"/>
          </p:nvPr>
        </p:nvPicPr>
        <p:blipFill>
          <a:blip r:embed="rId2" cstate="print"/>
          <a:srcRect/>
          <a:stretch>
            <a:fillRect/>
          </a:stretch>
        </p:blipFill>
        <p:spPr bwMode="auto">
          <a:xfrm>
            <a:off x="323528" y="332656"/>
            <a:ext cx="4608512" cy="6264696"/>
          </a:xfrm>
          <a:prstGeom prst="rect">
            <a:avLst/>
          </a:prstGeom>
          <a:noFill/>
          <a:ln w="9525">
            <a:noFill/>
            <a:miter lim="800000"/>
            <a:headEnd/>
            <a:tailEnd/>
          </a:ln>
        </p:spPr>
      </p:pic>
      <p:pic>
        <p:nvPicPr>
          <p:cNvPr id="5" name="Picture 4" descr="http://www.clickfox.com/assets/Uploads/cf-brand-loyalty-survey-results-infographic.jpg"/>
          <p:cNvPicPr/>
          <p:nvPr/>
        </p:nvPicPr>
        <p:blipFill>
          <a:blip r:embed="rId3" cstate="print"/>
          <a:srcRect/>
          <a:stretch>
            <a:fillRect/>
          </a:stretch>
        </p:blipFill>
        <p:spPr bwMode="auto">
          <a:xfrm>
            <a:off x="4932040" y="260648"/>
            <a:ext cx="3744416"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just">
              <a:buNone/>
            </a:pPr>
            <a:endParaRPr lang="en-AU" dirty="0" smtClean="0"/>
          </a:p>
          <a:p>
            <a:pPr algn="just">
              <a:buNone/>
            </a:pPr>
            <a:endParaRPr lang="en-AU" dirty="0" smtClean="0"/>
          </a:p>
          <a:p>
            <a:pPr algn="just">
              <a:buNone/>
            </a:pPr>
            <a:endParaRPr lang="en-AU" dirty="0" smtClean="0"/>
          </a:p>
          <a:p>
            <a:pPr algn="just">
              <a:buNone/>
            </a:pPr>
            <a:endParaRPr lang="en-AU" dirty="0" smtClean="0"/>
          </a:p>
          <a:p>
            <a:pPr algn="just">
              <a:buNone/>
            </a:pPr>
            <a:endParaRPr lang="en-AU" dirty="0" smtClean="0"/>
          </a:p>
          <a:p>
            <a:pPr algn="just">
              <a:buNone/>
            </a:pPr>
            <a:endParaRPr lang="en-AU" dirty="0" smtClean="0"/>
          </a:p>
        </p:txBody>
      </p:sp>
      <p:sp>
        <p:nvSpPr>
          <p:cNvPr id="4" name="Rectangle 3"/>
          <p:cNvSpPr/>
          <p:nvPr/>
        </p:nvSpPr>
        <p:spPr>
          <a:xfrm>
            <a:off x="251520" y="476672"/>
            <a:ext cx="8712968" cy="707886"/>
          </a:xfrm>
          <a:prstGeom prst="rect">
            <a:avLst/>
          </a:prstGeom>
        </p:spPr>
        <p:txBody>
          <a:bodyPr wrap="square">
            <a:spAutoFit/>
          </a:bodyPr>
          <a:lstStyle/>
          <a:p>
            <a:pPr algn="ctr"/>
            <a:r>
              <a:rPr lang="en-AU" sz="4000" dirty="0" smtClean="0"/>
              <a:t>BRAND LOYALTY</a:t>
            </a:r>
          </a:p>
        </p:txBody>
      </p:sp>
      <p:pic>
        <p:nvPicPr>
          <p:cNvPr id="5" name="Picture 4" descr="http://www.thabusiness.com/wp-content/uploads/2012/03/brand_loyalty_illustration.jpg"/>
          <p:cNvPicPr/>
          <p:nvPr/>
        </p:nvPicPr>
        <p:blipFill>
          <a:blip r:embed="rId2" cstate="print"/>
          <a:srcRect/>
          <a:stretch>
            <a:fillRect/>
          </a:stretch>
        </p:blipFill>
        <p:spPr bwMode="auto">
          <a:xfrm>
            <a:off x="5796136" y="1556792"/>
            <a:ext cx="3096344" cy="4835708"/>
          </a:xfrm>
          <a:prstGeom prst="rect">
            <a:avLst/>
          </a:prstGeom>
          <a:noFill/>
          <a:ln w="9525">
            <a:noFill/>
            <a:miter lim="800000"/>
            <a:headEnd/>
            <a:tailEnd/>
          </a:ln>
        </p:spPr>
      </p:pic>
      <p:pic>
        <p:nvPicPr>
          <p:cNvPr id="8" name="Picture 7" descr="http://static.ddmcdn.com/gif/mcdonalds-7.jpg"/>
          <p:cNvPicPr/>
          <p:nvPr/>
        </p:nvPicPr>
        <p:blipFill>
          <a:blip r:embed="rId3" cstate="print"/>
          <a:srcRect/>
          <a:stretch>
            <a:fillRect/>
          </a:stretch>
        </p:blipFill>
        <p:spPr bwMode="auto">
          <a:xfrm>
            <a:off x="467544" y="1340768"/>
            <a:ext cx="1905000" cy="5094193"/>
          </a:xfrm>
          <a:prstGeom prst="rect">
            <a:avLst/>
          </a:prstGeom>
          <a:noFill/>
          <a:ln w="9525">
            <a:noFill/>
            <a:miter lim="800000"/>
            <a:headEnd/>
            <a:tailEnd/>
          </a:ln>
        </p:spPr>
      </p:pic>
      <p:sp>
        <p:nvSpPr>
          <p:cNvPr id="11" name="TextBox 10"/>
          <p:cNvSpPr txBox="1"/>
          <p:nvPr/>
        </p:nvSpPr>
        <p:spPr>
          <a:xfrm>
            <a:off x="2411760" y="1484784"/>
            <a:ext cx="3528392" cy="4893647"/>
          </a:xfrm>
          <a:prstGeom prst="rect">
            <a:avLst/>
          </a:prstGeom>
          <a:noFill/>
        </p:spPr>
        <p:txBody>
          <a:bodyPr wrap="square" rtlCol="0">
            <a:spAutoFit/>
          </a:bodyPr>
          <a:lstStyle/>
          <a:p>
            <a:r>
              <a:rPr lang="en-AU" sz="2400" dirty="0" smtClean="0"/>
              <a:t>Loyal customers will consistently purchase products from their preferred brands, regardless of convenience or price. Companies will often use different marketing strategies to cultivate loyal customers, loyalty programs, trials, incentives, samples and free gifts.</a:t>
            </a:r>
            <a:endParaRPr lang="en-A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560" y="332656"/>
            <a:ext cx="8229600" cy="1143000"/>
          </a:xfrm>
        </p:spPr>
        <p:txBody>
          <a:bodyPr/>
          <a:lstStyle/>
          <a:p>
            <a:pPr eaLnBrk="1" hangingPunct="1"/>
            <a:r>
              <a:rPr lang="en-AU" sz="7200" dirty="0" smtClean="0"/>
              <a:t>25 years ago</a:t>
            </a:r>
          </a:p>
        </p:txBody>
      </p:sp>
      <p:pic>
        <p:nvPicPr>
          <p:cNvPr id="4" name="Picture 3" descr="http://cdn.styleforum.net/6/65/652d3fc9_notiH129_no_mobile_phones.jpeg"/>
          <p:cNvPicPr/>
          <p:nvPr/>
        </p:nvPicPr>
        <p:blipFill>
          <a:blip r:embed="rId2" cstate="print"/>
          <a:srcRect/>
          <a:stretch>
            <a:fillRect/>
          </a:stretch>
        </p:blipFill>
        <p:spPr bwMode="auto">
          <a:xfrm>
            <a:off x="3995936" y="1700809"/>
            <a:ext cx="4953987" cy="2664296"/>
          </a:xfrm>
          <a:prstGeom prst="rect">
            <a:avLst/>
          </a:prstGeom>
          <a:noFill/>
          <a:ln w="9525">
            <a:noFill/>
            <a:miter lim="800000"/>
            <a:headEnd/>
            <a:tailEnd/>
          </a:ln>
        </p:spPr>
      </p:pic>
      <p:pic>
        <p:nvPicPr>
          <p:cNvPr id="8197" name="Picture 5" descr="http://freeology.com/wp-content/files/no-ipods-thumb-300x231.png"/>
          <p:cNvPicPr>
            <a:picLocks noGrp="1" noChangeAspect="1" noChangeArrowheads="1"/>
          </p:cNvPicPr>
          <p:nvPr>
            <p:ph idx="1"/>
          </p:nvPr>
        </p:nvPicPr>
        <p:blipFill>
          <a:blip r:embed="rId3" cstate="print"/>
          <a:srcRect/>
          <a:stretch>
            <a:fillRect/>
          </a:stretch>
        </p:blipFill>
        <p:spPr bwMode="auto">
          <a:xfrm>
            <a:off x="251520" y="1484784"/>
            <a:ext cx="3834192" cy="2736304"/>
          </a:xfrm>
          <a:prstGeom prst="rect">
            <a:avLst/>
          </a:prstGeom>
          <a:noFill/>
        </p:spPr>
      </p:pic>
      <p:pic>
        <p:nvPicPr>
          <p:cNvPr id="6" name="Picture 5" descr="http://www.simplyzesty.com/wp-content/uploads/2012/08/Facebook-logo.jpeg"/>
          <p:cNvPicPr/>
          <p:nvPr/>
        </p:nvPicPr>
        <p:blipFill>
          <a:blip r:embed="rId4" cstate="print"/>
          <a:srcRect/>
          <a:stretch>
            <a:fillRect/>
          </a:stretch>
        </p:blipFill>
        <p:spPr bwMode="auto">
          <a:xfrm>
            <a:off x="251520" y="4221088"/>
            <a:ext cx="3672408" cy="2363612"/>
          </a:xfrm>
          <a:prstGeom prst="rect">
            <a:avLst/>
          </a:prstGeom>
          <a:noFill/>
          <a:ln w="9525">
            <a:noFill/>
            <a:miter lim="800000"/>
            <a:headEnd/>
            <a:tailEnd/>
          </a:ln>
        </p:spPr>
      </p:pic>
      <p:pic>
        <p:nvPicPr>
          <p:cNvPr id="8199" name="Picture 7" descr="http://cache.g4tv.com/ImageDb3/313236_S/youtube-original-programing-goes-global-with-60-new-channels.jpg"/>
          <p:cNvPicPr>
            <a:picLocks noChangeAspect="1" noChangeArrowheads="1"/>
          </p:cNvPicPr>
          <p:nvPr/>
        </p:nvPicPr>
        <p:blipFill>
          <a:blip r:embed="rId5" cstate="print"/>
          <a:srcRect/>
          <a:stretch>
            <a:fillRect/>
          </a:stretch>
        </p:blipFill>
        <p:spPr bwMode="auto">
          <a:xfrm>
            <a:off x="3851920" y="4149080"/>
            <a:ext cx="4896544" cy="23488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052736"/>
          </a:xfrm>
        </p:spPr>
        <p:txBody>
          <a:bodyPr/>
          <a:lstStyle/>
          <a:p>
            <a:pPr eaLnBrk="1" hangingPunct="1"/>
            <a:r>
              <a:rPr lang="en-AU" smtClean="0"/>
              <a:t>Online social networking</a:t>
            </a:r>
          </a:p>
        </p:txBody>
      </p:sp>
      <p:pic>
        <p:nvPicPr>
          <p:cNvPr id="4" name="Content Placeholder 3" descr="http://online-social-networking.com/images/social_networking_sites.jpg"/>
          <p:cNvPicPr>
            <a:picLocks noGrp="1"/>
          </p:cNvPicPr>
          <p:nvPr>
            <p:ph idx="1"/>
          </p:nvPr>
        </p:nvPicPr>
        <p:blipFill>
          <a:blip r:embed="rId2" cstate="print"/>
          <a:srcRect/>
          <a:stretch>
            <a:fillRect/>
          </a:stretch>
        </p:blipFill>
        <p:spPr bwMode="auto">
          <a:xfrm>
            <a:off x="323529" y="836712"/>
            <a:ext cx="8568952"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AU" sz="6600" dirty="0" smtClean="0"/>
              <a:t>Media = Brainwashing</a:t>
            </a:r>
          </a:p>
        </p:txBody>
      </p:sp>
      <p:pic>
        <p:nvPicPr>
          <p:cNvPr id="4" name="Content Placeholder 3" descr="http://www.ariseindiaforum.org/wp-content/uploads/2010/05/media-brainwash.jpg"/>
          <p:cNvPicPr>
            <a:picLocks noGrp="1"/>
          </p:cNvPicPr>
          <p:nvPr>
            <p:ph idx="1"/>
          </p:nvPr>
        </p:nvPicPr>
        <p:blipFill>
          <a:blip r:embed="rId2" cstate="print"/>
          <a:srcRect/>
          <a:stretch>
            <a:fillRect/>
          </a:stretch>
        </p:blipFill>
        <p:spPr bwMode="auto">
          <a:xfrm>
            <a:off x="2024685" y="1600200"/>
            <a:ext cx="509463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15888"/>
            <a:ext cx="8229600" cy="1081087"/>
          </a:xfrm>
        </p:spPr>
        <p:txBody>
          <a:bodyPr/>
          <a:lstStyle/>
          <a:p>
            <a:pPr eaLnBrk="1" hangingPunct="1"/>
            <a:r>
              <a:rPr lang="en-AU" smtClean="0"/>
              <a:t>Celebrity Promotions</a:t>
            </a:r>
          </a:p>
        </p:txBody>
      </p:sp>
      <p:pic>
        <p:nvPicPr>
          <p:cNvPr id="2" name="89mNO32PD-U?version=3&amp;hl=en_US&amp;rel=0"/>
          <p:cNvPicPr>
            <a:picLocks noGrp="1" noRot="1" noChangeAspect="1"/>
          </p:cNvPicPr>
          <p:nvPr>
            <p:ph idx="1"/>
            <a:videoFile r:link="rId1"/>
          </p:nvPr>
        </p:nvPicPr>
        <p:blipFill>
          <a:blip r:embed="rId3" cstate="print"/>
          <a:srcRect/>
          <a:stretch>
            <a:fillRect/>
          </a:stretch>
        </p:blipFill>
        <p:spPr>
          <a:xfrm>
            <a:off x="323850" y="1108075"/>
            <a:ext cx="8569325" cy="5201245"/>
          </a:xfrm>
        </p:spPr>
      </p:pic>
      <p:sp>
        <p:nvSpPr>
          <p:cNvPr id="3" name="TextBox 2"/>
          <p:cNvSpPr txBox="1"/>
          <p:nvPr/>
        </p:nvSpPr>
        <p:spPr>
          <a:xfrm>
            <a:off x="752310" y="6371437"/>
            <a:ext cx="8068162" cy="369332"/>
          </a:xfrm>
          <a:prstGeom prst="rect">
            <a:avLst/>
          </a:prstGeom>
          <a:noFill/>
        </p:spPr>
        <p:txBody>
          <a:bodyPr wrap="square" rtlCol="0">
            <a:spAutoFit/>
          </a:bodyPr>
          <a:lstStyle/>
          <a:p>
            <a:r>
              <a:rPr lang="en-AU" dirty="0" smtClean="0"/>
              <a:t>You Tube: Katy </a:t>
            </a:r>
            <a:r>
              <a:rPr lang="en-AU" dirty="0"/>
              <a:t>Perry's Skin Care Secret - Get Free </a:t>
            </a:r>
            <a:r>
              <a:rPr lang="en-AU" dirty="0" err="1"/>
              <a:t>Proactiv</a:t>
            </a:r>
            <a:r>
              <a:rPr lang="en-AU" dirty="0"/>
              <a:t> Sample Here!</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8099" y="2348880"/>
            <a:ext cx="5256584" cy="295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AU" sz="4800" dirty="0" smtClean="0"/>
              <a:t>Social trends</a:t>
            </a:r>
          </a:p>
        </p:txBody>
      </p:sp>
      <p:sp>
        <p:nvSpPr>
          <p:cNvPr id="7171" name="Content Placeholder 2"/>
          <p:cNvSpPr>
            <a:spLocks noGrp="1"/>
          </p:cNvSpPr>
          <p:nvPr>
            <p:ph idx="1"/>
          </p:nvPr>
        </p:nvSpPr>
        <p:spPr>
          <a:xfrm>
            <a:off x="457200" y="1268760"/>
            <a:ext cx="8229600" cy="4857403"/>
          </a:xfrm>
        </p:spPr>
        <p:txBody>
          <a:bodyPr/>
          <a:lstStyle/>
          <a:p>
            <a:pPr eaLnBrk="1" hangingPunct="1"/>
            <a:r>
              <a:rPr lang="en-AU" dirty="0" smtClean="0"/>
              <a:t>Incomes have risen and expectations have risen at the same time.  ‘keeping up with the Jones’</a:t>
            </a:r>
          </a:p>
          <a:p>
            <a:pPr eaLnBrk="1" hangingPunct="1">
              <a:buNone/>
            </a:pPr>
            <a:endParaRPr lang="en-AU" dirty="0" smtClean="0"/>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p:txBody>
      </p:sp>
      <p:pic>
        <p:nvPicPr>
          <p:cNvPr id="4" name="Picture 3" descr="http://www.cartoonstock.com/lowres/rth0366l.jpg"/>
          <p:cNvPicPr/>
          <p:nvPr/>
        </p:nvPicPr>
        <p:blipFill>
          <a:blip r:embed="rId2" cstate="print"/>
          <a:srcRect/>
          <a:stretch>
            <a:fillRect/>
          </a:stretch>
        </p:blipFill>
        <p:spPr bwMode="auto">
          <a:xfrm>
            <a:off x="395536" y="2924944"/>
            <a:ext cx="8280920" cy="3933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634082"/>
          </a:xfrm>
        </p:spPr>
        <p:txBody>
          <a:bodyPr/>
          <a:lstStyle/>
          <a:p>
            <a:pPr eaLnBrk="1" hangingPunct="1"/>
            <a:r>
              <a:rPr lang="en-AU" dirty="0" smtClean="0"/>
              <a:t>Movie advertising</a:t>
            </a:r>
          </a:p>
        </p:txBody>
      </p:sp>
      <p:pic>
        <p:nvPicPr>
          <p:cNvPr id="2" name="eQ5uztI9EvI?version=3&amp;hl=en_US&amp;rel=0"/>
          <p:cNvPicPr>
            <a:picLocks noGrp="1" noRot="1" noChangeAspect="1"/>
          </p:cNvPicPr>
          <p:nvPr>
            <p:ph idx="1"/>
            <a:videoFile r:link="rId1"/>
          </p:nvPr>
        </p:nvPicPr>
        <p:blipFill>
          <a:blip r:embed="rId3" cstate="print"/>
          <a:srcRect/>
          <a:stretch>
            <a:fillRect/>
          </a:stretch>
        </p:blipFill>
        <p:spPr>
          <a:xfrm>
            <a:off x="179512" y="1052736"/>
            <a:ext cx="8713788" cy="5165725"/>
          </a:xfrm>
        </p:spPr>
      </p:pic>
      <p:sp>
        <p:nvSpPr>
          <p:cNvPr id="3" name="TextBox 2"/>
          <p:cNvSpPr txBox="1"/>
          <p:nvPr/>
        </p:nvSpPr>
        <p:spPr>
          <a:xfrm>
            <a:off x="467544" y="6381328"/>
            <a:ext cx="7776864" cy="369332"/>
          </a:xfrm>
          <a:prstGeom prst="rect">
            <a:avLst/>
          </a:prstGeom>
          <a:noFill/>
        </p:spPr>
        <p:txBody>
          <a:bodyPr wrap="square" rtlCol="0">
            <a:spAutoFit/>
          </a:bodyPr>
          <a:lstStyle/>
          <a:p>
            <a:r>
              <a:rPr lang="en-AU" dirty="0" smtClean="0"/>
              <a:t>You Tube</a:t>
            </a:r>
            <a:r>
              <a:rPr lang="en-AU" dirty="0" smtClean="0"/>
              <a:t>:</a:t>
            </a:r>
            <a:endParaRPr lang="en-AU"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2" y="1628800"/>
            <a:ext cx="5684068" cy="4263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619672" y="6381328"/>
            <a:ext cx="4275529" cy="369332"/>
          </a:xfrm>
          <a:prstGeom prst="rect">
            <a:avLst/>
          </a:prstGeom>
        </p:spPr>
        <p:txBody>
          <a:bodyPr wrap="none">
            <a:spAutoFit/>
          </a:bodyPr>
          <a:lstStyle/>
          <a:p>
            <a:r>
              <a:rPr lang="en-AU" b="1" dirty="0" smtClean="0"/>
              <a:t>Product Placement in TV/Film/Games</a:t>
            </a:r>
            <a:endParaRPr lang="en-A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332656"/>
            <a:ext cx="8229600" cy="1143000"/>
          </a:xfrm>
        </p:spPr>
        <p:txBody>
          <a:bodyPr/>
          <a:lstStyle/>
          <a:p>
            <a:pPr eaLnBrk="1" hangingPunct="1"/>
            <a:r>
              <a:rPr lang="en-AU" sz="7200" dirty="0" smtClean="0"/>
              <a:t>Plastic cash</a:t>
            </a:r>
          </a:p>
        </p:txBody>
      </p:sp>
      <p:pic>
        <p:nvPicPr>
          <p:cNvPr id="14340" name="Picture 4"/>
          <p:cNvPicPr>
            <a:picLocks noChangeAspect="1" noChangeArrowheads="1"/>
          </p:cNvPicPr>
          <p:nvPr/>
        </p:nvPicPr>
        <p:blipFill>
          <a:blip r:embed="rId2" cstate="print"/>
          <a:srcRect/>
          <a:stretch>
            <a:fillRect/>
          </a:stretch>
        </p:blipFill>
        <p:spPr bwMode="auto">
          <a:xfrm>
            <a:off x="0" y="1412776"/>
            <a:ext cx="4139952" cy="2520280"/>
          </a:xfrm>
          <a:prstGeom prst="rect">
            <a:avLst/>
          </a:prstGeom>
          <a:noFill/>
          <a:ln w="9525">
            <a:noFill/>
            <a:miter lim="800000"/>
            <a:headEnd/>
            <a:tailEnd/>
          </a:ln>
          <a:effectLst/>
        </p:spPr>
      </p:pic>
      <p:pic>
        <p:nvPicPr>
          <p:cNvPr id="5" name="Content Placeholder 4" descr="http://nicholsoncartoons.com.au/wp-content/uploads/2011/02/2003-04-25-ANZ-credit-card-customers-pay-too-quickly-.5.jpg"/>
          <p:cNvPicPr>
            <a:picLocks noGrp="1"/>
          </p:cNvPicPr>
          <p:nvPr>
            <p:ph idx="1"/>
          </p:nvPr>
        </p:nvPicPr>
        <p:blipFill>
          <a:blip r:embed="rId3" cstate="print"/>
          <a:srcRect/>
          <a:stretch>
            <a:fillRect/>
          </a:stretch>
        </p:blipFill>
        <p:spPr bwMode="auto">
          <a:xfrm>
            <a:off x="4247456" y="1556792"/>
            <a:ext cx="4896544" cy="5301208"/>
          </a:xfrm>
          <a:prstGeom prst="rect">
            <a:avLst/>
          </a:prstGeom>
          <a:noFill/>
          <a:ln w="9525">
            <a:noFill/>
            <a:miter lim="800000"/>
            <a:headEnd/>
            <a:tailEnd/>
          </a:ln>
        </p:spPr>
      </p:pic>
      <p:pic>
        <p:nvPicPr>
          <p:cNvPr id="6" name="Picture 5" descr="http://www.creditcardfinder.com.au/images/how-to-manage-multiple-credit-cards.jpg"/>
          <p:cNvPicPr/>
          <p:nvPr/>
        </p:nvPicPr>
        <p:blipFill>
          <a:blip r:embed="rId4" cstate="print"/>
          <a:srcRect/>
          <a:stretch>
            <a:fillRect/>
          </a:stretch>
        </p:blipFill>
        <p:spPr bwMode="auto">
          <a:xfrm>
            <a:off x="0" y="4005064"/>
            <a:ext cx="4211960" cy="285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dirty="0" smtClean="0"/>
              <a:t>Self centred crime driven by personal greed</a:t>
            </a:r>
          </a:p>
        </p:txBody>
      </p:sp>
      <p:pic>
        <p:nvPicPr>
          <p:cNvPr id="4" name="Content Placeholder 3" descr="http://www.dangerouscreation.com/wp-content/uploads/2012/09/Greedy1.jpg"/>
          <p:cNvPicPr>
            <a:picLocks noGrp="1"/>
          </p:cNvPicPr>
          <p:nvPr>
            <p:ph idx="1"/>
          </p:nvPr>
        </p:nvPicPr>
        <p:blipFill>
          <a:blip r:embed="rId2" cstate="print"/>
          <a:srcRect/>
          <a:stretch>
            <a:fillRect/>
          </a:stretch>
        </p:blipFill>
        <p:spPr bwMode="auto">
          <a:xfrm>
            <a:off x="251520" y="1484784"/>
            <a:ext cx="3600399" cy="4968552"/>
          </a:xfrm>
          <a:prstGeom prst="rect">
            <a:avLst/>
          </a:prstGeom>
          <a:noFill/>
          <a:ln w="9525">
            <a:noFill/>
            <a:miter lim="800000"/>
            <a:headEnd/>
            <a:tailEnd/>
          </a:ln>
        </p:spPr>
      </p:pic>
      <p:pic>
        <p:nvPicPr>
          <p:cNvPr id="5" name="Picture 4" descr="http://4.bp.blogspot.com/_zqFoq3qej2c/SZL2UkdVOGI/AAAAAAAAlEg/HboBjMDeIdg/s400/0210greed.jpg"/>
          <p:cNvPicPr/>
          <p:nvPr/>
        </p:nvPicPr>
        <p:blipFill>
          <a:blip r:embed="rId3" cstate="print"/>
          <a:srcRect/>
          <a:stretch>
            <a:fillRect/>
          </a:stretch>
        </p:blipFill>
        <p:spPr bwMode="auto">
          <a:xfrm>
            <a:off x="3779912" y="1628800"/>
            <a:ext cx="4896544"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77875"/>
          </a:xfrm>
        </p:spPr>
        <p:txBody>
          <a:bodyPr/>
          <a:lstStyle/>
          <a:p>
            <a:pPr eaLnBrk="1" hangingPunct="1"/>
            <a:r>
              <a:rPr lang="en-AU" sz="6000" dirty="0" smtClean="0"/>
              <a:t>CONSUMERISM:</a:t>
            </a:r>
          </a:p>
        </p:txBody>
      </p:sp>
      <p:sp>
        <p:nvSpPr>
          <p:cNvPr id="3075" name="Content Placeholder 2"/>
          <p:cNvSpPr>
            <a:spLocks noGrp="1"/>
          </p:cNvSpPr>
          <p:nvPr>
            <p:ph idx="1"/>
          </p:nvPr>
        </p:nvSpPr>
        <p:spPr>
          <a:xfrm>
            <a:off x="457200" y="981075"/>
            <a:ext cx="8229600" cy="5145088"/>
          </a:xfrm>
        </p:spPr>
        <p:txBody>
          <a:bodyPr/>
          <a:lstStyle/>
          <a:p>
            <a:pPr eaLnBrk="1" hangingPunct="1">
              <a:buFont typeface="Arial" charset="0"/>
              <a:buNone/>
            </a:pPr>
            <a:r>
              <a:rPr lang="en-AU" dirty="0" smtClean="0"/>
              <a:t>Consumerism characterises Western Societies:</a:t>
            </a:r>
          </a:p>
          <a:p>
            <a:pPr eaLnBrk="1" hangingPunct="1">
              <a:buFont typeface="Arial" charset="0"/>
              <a:buNone/>
            </a:pPr>
            <a:r>
              <a:rPr lang="en-AU" dirty="0" smtClean="0"/>
              <a:t>That is, people consume unnecessary resources for the sake of pleasure.</a:t>
            </a:r>
          </a:p>
          <a:p>
            <a:pPr eaLnBrk="1" hangingPunct="1"/>
            <a:endParaRPr lang="en-AU" dirty="0" smtClean="0"/>
          </a:p>
          <a:p>
            <a:pPr eaLnBrk="1" hangingPunct="1"/>
            <a:endParaRPr lang="en-AU" dirty="0" smtClean="0"/>
          </a:p>
        </p:txBody>
      </p:sp>
      <p:pic>
        <p:nvPicPr>
          <p:cNvPr id="3076" name="Picture 5"/>
          <p:cNvPicPr>
            <a:picLocks noChangeAspect="1" noChangeArrowheads="1"/>
          </p:cNvPicPr>
          <p:nvPr/>
        </p:nvPicPr>
        <p:blipFill>
          <a:blip r:embed="rId2" cstate="print"/>
          <a:srcRect/>
          <a:stretch>
            <a:fillRect/>
          </a:stretch>
        </p:blipFill>
        <p:spPr bwMode="auto">
          <a:xfrm>
            <a:off x="539750" y="2636838"/>
            <a:ext cx="8208963" cy="410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dirty="0" smtClean="0"/>
              <a:t>Material possessions are more valued than human virtues.</a:t>
            </a:r>
          </a:p>
        </p:txBody>
      </p:sp>
      <p:pic>
        <p:nvPicPr>
          <p:cNvPr id="4" name="Content Placeholder 3" descr="http://ny.racked.com/uploads/2010_04_MaterialBillboard1.JPG"/>
          <p:cNvPicPr>
            <a:picLocks noGrp="1"/>
          </p:cNvPicPr>
          <p:nvPr>
            <p:ph idx="1"/>
          </p:nvPr>
        </p:nvPicPr>
        <p:blipFill>
          <a:blip r:embed="rId2" cstate="print"/>
          <a:srcRect/>
          <a:stretch>
            <a:fillRect/>
          </a:stretch>
        </p:blipFill>
        <p:spPr bwMode="auto">
          <a:xfrm>
            <a:off x="539552" y="1556792"/>
            <a:ext cx="8208912"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lstStyle/>
          <a:p>
            <a:r>
              <a:rPr lang="en-AU" sz="3200" b="1" dirty="0" smtClean="0"/>
              <a:t>What does Jesus have to say about Consumerism? </a:t>
            </a:r>
            <a:endParaRPr lang="en-AU" sz="3200" b="1" dirty="0"/>
          </a:p>
        </p:txBody>
      </p:sp>
      <p:sp>
        <p:nvSpPr>
          <p:cNvPr id="3" name="Content Placeholder 2"/>
          <p:cNvSpPr>
            <a:spLocks noGrp="1"/>
          </p:cNvSpPr>
          <p:nvPr>
            <p:ph idx="1"/>
          </p:nvPr>
        </p:nvSpPr>
        <p:spPr>
          <a:xfrm>
            <a:off x="2987824" y="1124744"/>
            <a:ext cx="5976664" cy="5001419"/>
          </a:xfrm>
        </p:spPr>
        <p:txBody>
          <a:bodyPr/>
          <a:lstStyle/>
          <a:p>
            <a:pPr>
              <a:buNone/>
            </a:pPr>
            <a:r>
              <a:rPr lang="en-AU" sz="1600" b="1" dirty="0" smtClean="0"/>
              <a:t>Matthew 6:28-34</a:t>
            </a:r>
          </a:p>
          <a:p>
            <a:pPr>
              <a:buNone/>
            </a:pPr>
            <a:r>
              <a:rPr lang="en-AU" b="1" baseline="30000" dirty="0" smtClean="0"/>
              <a:t>28 </a:t>
            </a:r>
            <a:r>
              <a:rPr lang="en-AU" dirty="0" smtClean="0"/>
              <a:t>“And why do you worry about clothes? ....</a:t>
            </a:r>
            <a:r>
              <a:rPr lang="en-AU" b="1" baseline="30000" dirty="0" smtClean="0"/>
              <a:t> .</a:t>
            </a:r>
            <a:r>
              <a:rPr lang="en-AU" dirty="0" smtClean="0"/>
              <a:t> ‘What shall we eat?’ or ‘What shall we drink?’ or ‘What shall we wear?’ </a:t>
            </a:r>
            <a:r>
              <a:rPr lang="en-AU" b="1" baseline="30000" dirty="0" smtClean="0"/>
              <a:t> </a:t>
            </a:r>
            <a:r>
              <a:rPr lang="en-AU" dirty="0" smtClean="0"/>
              <a:t>But seek first his kingdom and his righteousness, and all these things will be given to you as well......do not worry about tomorrow, for tomorrow will worry about itself. Each day has enough trouble of its own.</a:t>
            </a:r>
          </a:p>
          <a:p>
            <a:endParaRPr lang="en-AU" dirty="0"/>
          </a:p>
        </p:txBody>
      </p:sp>
      <p:pic>
        <p:nvPicPr>
          <p:cNvPr id="4" name="Picture 3" descr="http://www.examiner.com/images/blog/EXID17243/images/Jesus3.jpg"/>
          <p:cNvPicPr/>
          <p:nvPr/>
        </p:nvPicPr>
        <p:blipFill>
          <a:blip r:embed="rId2" cstate="print"/>
          <a:srcRect/>
          <a:stretch>
            <a:fillRect/>
          </a:stretch>
        </p:blipFill>
        <p:spPr bwMode="auto">
          <a:xfrm>
            <a:off x="179512" y="1412776"/>
            <a:ext cx="280831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What does Saint Thomas Aquinas have to say?</a:t>
            </a:r>
            <a:endParaRPr lang="en-AU" dirty="0"/>
          </a:p>
        </p:txBody>
      </p:sp>
      <p:sp>
        <p:nvSpPr>
          <p:cNvPr id="3" name="Content Placeholder 2"/>
          <p:cNvSpPr>
            <a:spLocks noGrp="1"/>
          </p:cNvSpPr>
          <p:nvPr>
            <p:ph idx="1"/>
          </p:nvPr>
        </p:nvSpPr>
        <p:spPr>
          <a:xfrm>
            <a:off x="0" y="1600200"/>
            <a:ext cx="6300192" cy="4525963"/>
          </a:xfrm>
        </p:spPr>
        <p:txBody>
          <a:bodyPr/>
          <a:lstStyle/>
          <a:p>
            <a:pPr>
              <a:buNone/>
            </a:pPr>
            <a:r>
              <a:rPr lang="en-AU" dirty="0" smtClean="0"/>
              <a:t>    “man’s apparently infinite desire for riches is disordered and wholly different from our infinite desire for God. The more we possess God, the more we know and love him; while the more we possess riches, the more we despise what we have and seek other things because when we possess them we realize their insufficiency.”</a:t>
            </a:r>
            <a:endParaRPr lang="en-AU" dirty="0"/>
          </a:p>
        </p:txBody>
      </p:sp>
      <p:pic>
        <p:nvPicPr>
          <p:cNvPr id="4" name="Picture 3" descr="http://4.bp.blogspot.com/_YhiTi-8syLk/TAzRURRwojI/AAAAAAAAAqg/vTfcdUiCaD4/s1600/St_Thomas_Aquinas.jpg"/>
          <p:cNvPicPr/>
          <p:nvPr/>
        </p:nvPicPr>
        <p:blipFill>
          <a:blip r:embed="rId2" cstate="print"/>
          <a:srcRect/>
          <a:stretch>
            <a:fillRect/>
          </a:stretch>
        </p:blipFill>
        <p:spPr bwMode="auto">
          <a:xfrm>
            <a:off x="6156176" y="1124744"/>
            <a:ext cx="2987824"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lstStyle/>
          <a:p>
            <a:pPr algn="l"/>
            <a:r>
              <a:rPr lang="en-AU" dirty="0" smtClean="0"/>
              <a:t>What does Blessed Pope John Paul II have to say? </a:t>
            </a:r>
            <a:endParaRPr lang="en-AU" dirty="0"/>
          </a:p>
        </p:txBody>
      </p:sp>
      <p:sp>
        <p:nvSpPr>
          <p:cNvPr id="3" name="Content Placeholder 2"/>
          <p:cNvSpPr>
            <a:spLocks noGrp="1"/>
          </p:cNvSpPr>
          <p:nvPr>
            <p:ph idx="1"/>
          </p:nvPr>
        </p:nvSpPr>
        <p:spPr>
          <a:xfrm>
            <a:off x="0" y="1340768"/>
            <a:ext cx="5868144" cy="5256584"/>
          </a:xfrm>
        </p:spPr>
        <p:txBody>
          <a:bodyPr/>
          <a:lstStyle/>
          <a:p>
            <a:pPr>
              <a:buNone/>
            </a:pPr>
            <a:r>
              <a:rPr lang="en-AU" sz="2400" dirty="0" smtClean="0"/>
              <a:t>“the treachery hidden within a development that is only quantitative, for the ‘excessive availability of every kind of material goods for the benefit of certain social groups, easily makes people slaves of “possession” and of immediate gratification.’” Victims of consumerism are caught up in the pursuit of false or superficial gratifications at the expense of experiencing their personhood in an authentic way. As a result, they experience a radical dissatisfaction, where the more they possess, the more they want, while their deeper aspirations remain unsatisfied and perhaps even stifled.</a:t>
            </a:r>
          </a:p>
          <a:p>
            <a:endParaRPr lang="en-AU" dirty="0"/>
          </a:p>
        </p:txBody>
      </p:sp>
      <p:pic>
        <p:nvPicPr>
          <p:cNvPr id="4" name="Picture 3" descr="http://1.bp.blogspot.com/-S_yhIOcuOGs/TbW9bd-xrBI/AAAAAAAAApE/WoWAFwb2xH4/s1600/Pope.John.Paul.II.2005.jpg"/>
          <p:cNvPicPr/>
          <p:nvPr/>
        </p:nvPicPr>
        <p:blipFill>
          <a:blip r:embed="rId2" cstate="print"/>
          <a:srcRect/>
          <a:stretch>
            <a:fillRect/>
          </a:stretch>
        </p:blipFill>
        <p:spPr bwMode="auto">
          <a:xfrm>
            <a:off x="5868144" y="1340768"/>
            <a:ext cx="3096344"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What does Catholic Social Teaching have to say?</a:t>
            </a:r>
            <a:endParaRPr lang="en-AU" dirty="0"/>
          </a:p>
        </p:txBody>
      </p:sp>
      <p:sp>
        <p:nvSpPr>
          <p:cNvPr id="3" name="Content Placeholder 2"/>
          <p:cNvSpPr>
            <a:spLocks noGrp="1"/>
          </p:cNvSpPr>
          <p:nvPr>
            <p:ph idx="1"/>
          </p:nvPr>
        </p:nvSpPr>
        <p:spPr>
          <a:xfrm>
            <a:off x="457200" y="1412776"/>
            <a:ext cx="8229600" cy="4713387"/>
          </a:xfrm>
        </p:spPr>
        <p:txBody>
          <a:bodyPr/>
          <a:lstStyle/>
          <a:p>
            <a:r>
              <a:rPr lang="en-AU" dirty="0" smtClean="0"/>
              <a:t>If direct appeals are made to material and instinctive dimensions then “consumer attitudes and life styles can be created which are objectively improper and often damaging to physical and spiritual health”. (CA, 36) </a:t>
            </a:r>
            <a:endParaRPr lang="en-AU" dirty="0"/>
          </a:p>
          <a:p>
            <a:r>
              <a:rPr lang="en-AU" dirty="0" smtClean="0"/>
              <a:t>The goal of Catholic Social Teaching is for lifestyles in which the quest for truth, beauty, goodness, and communion with others for the sake of the common good will determine consumers’ choices, savings, and investments. (CA, 36)</a:t>
            </a:r>
          </a:p>
          <a:p>
            <a:endParaRPr lang="en-A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the Church have to say?</a:t>
            </a:r>
            <a:endParaRPr lang="en-AU" dirty="0"/>
          </a:p>
        </p:txBody>
      </p:sp>
      <p:sp>
        <p:nvSpPr>
          <p:cNvPr id="3" name="Content Placeholder 2"/>
          <p:cNvSpPr>
            <a:spLocks noGrp="1"/>
          </p:cNvSpPr>
          <p:nvPr>
            <p:ph idx="1"/>
          </p:nvPr>
        </p:nvSpPr>
        <p:spPr>
          <a:xfrm>
            <a:off x="457200" y="1340768"/>
            <a:ext cx="6275040" cy="4785395"/>
          </a:xfrm>
        </p:spPr>
        <p:txBody>
          <a:bodyPr/>
          <a:lstStyle/>
          <a:p>
            <a:r>
              <a:rPr lang="en-AU" b="1" dirty="0" smtClean="0"/>
              <a:t>The Church opposes accumulation of wealth when others lack the basic necessities of life</a:t>
            </a:r>
            <a:r>
              <a:rPr lang="en-AU" dirty="0" smtClean="0"/>
              <a:t>: “...there is a better understanding today that the mere accumulation of goods and services, even for the benefit of the majority, is not enough for the realization of human happiness.” (</a:t>
            </a:r>
            <a:r>
              <a:rPr lang="en-AU" dirty="0" err="1" smtClean="0"/>
              <a:t>Sollicitudo</a:t>
            </a:r>
            <a:r>
              <a:rPr lang="en-AU" dirty="0" smtClean="0"/>
              <a:t> </a:t>
            </a:r>
            <a:r>
              <a:rPr lang="en-AU" dirty="0" err="1" smtClean="0"/>
              <a:t>Rei</a:t>
            </a:r>
            <a:r>
              <a:rPr lang="en-AU" dirty="0" smtClean="0"/>
              <a:t> </a:t>
            </a:r>
            <a:r>
              <a:rPr lang="en-AU" dirty="0" err="1" smtClean="0"/>
              <a:t>Socialis</a:t>
            </a:r>
            <a:r>
              <a:rPr lang="en-AU" dirty="0" smtClean="0"/>
              <a:t>, 28)</a:t>
            </a:r>
            <a:endParaRPr lang="en-AU" dirty="0"/>
          </a:p>
        </p:txBody>
      </p:sp>
      <p:pic>
        <p:nvPicPr>
          <p:cNvPr id="4" name="Picture 3" descr="http://topnews.in/law/files/catholic-church11.jpg"/>
          <p:cNvPicPr/>
          <p:nvPr/>
        </p:nvPicPr>
        <p:blipFill>
          <a:blip r:embed="rId2" cstate="print"/>
          <a:srcRect/>
          <a:stretch>
            <a:fillRect/>
          </a:stretch>
        </p:blipFill>
        <p:spPr bwMode="auto">
          <a:xfrm>
            <a:off x="6588224" y="1412776"/>
            <a:ext cx="2227409" cy="4894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2146250"/>
          </a:xfrm>
        </p:spPr>
        <p:txBody>
          <a:bodyPr/>
          <a:lstStyle/>
          <a:p>
            <a:pPr eaLnBrk="1" hangingPunct="1"/>
            <a:r>
              <a:rPr lang="en-AU" sz="7200" dirty="0" smtClean="0"/>
              <a:t>What’s really important?????</a:t>
            </a:r>
          </a:p>
        </p:txBody>
      </p:sp>
      <p:sp>
        <p:nvSpPr>
          <p:cNvPr id="24579" name="Content Placeholder 2"/>
          <p:cNvSpPr>
            <a:spLocks noGrp="1"/>
          </p:cNvSpPr>
          <p:nvPr>
            <p:ph idx="1"/>
          </p:nvPr>
        </p:nvSpPr>
        <p:spPr>
          <a:xfrm>
            <a:off x="457200" y="3429000"/>
            <a:ext cx="8229600" cy="2697163"/>
          </a:xfrm>
        </p:spPr>
        <p:txBody>
          <a:bodyPr/>
          <a:lstStyle/>
          <a:p>
            <a:pPr eaLnBrk="1" hangingPunct="1">
              <a:buFont typeface="Arial" charset="0"/>
              <a:buNone/>
            </a:pPr>
            <a:r>
              <a:rPr lang="en-AU" sz="4400" dirty="0" smtClean="0"/>
              <a:t>List five significant events or key milestones in your life.</a:t>
            </a:r>
          </a:p>
          <a:p>
            <a:pPr eaLnBrk="1" hangingPunct="1">
              <a:buFont typeface="Arial" charset="0"/>
              <a:buNone/>
            </a:pPr>
            <a:r>
              <a:rPr lang="en-AU" sz="4400" dirty="0" smtClean="0"/>
              <a:t>Share with a partner </a:t>
            </a:r>
          </a:p>
          <a:p>
            <a:pPr eaLnBrk="1" hangingPunct="1">
              <a:buFont typeface="Arial" charset="0"/>
              <a:buNone/>
            </a:pPr>
            <a:endParaRPr lang="en-AU" dirty="0" smtClean="0"/>
          </a:p>
          <a:p>
            <a:pPr eaLnBrk="1" hangingPunct="1">
              <a:buFont typeface="Arial" charset="0"/>
              <a:buNone/>
            </a:pPr>
            <a:endParaRPr lang="en-AU" dirty="0" smtClean="0"/>
          </a:p>
          <a:p>
            <a:pPr eaLnBrk="1" hangingPunct="1">
              <a:buFont typeface="Arial" charset="0"/>
              <a:buNone/>
            </a:pPr>
            <a:endParaRPr lang="en-AU" dirty="0" smtClean="0"/>
          </a:p>
          <a:p>
            <a:pPr eaLnBrk="1" hangingPunct="1">
              <a:buFont typeface="Arial" charset="0"/>
              <a:buNone/>
            </a:pPr>
            <a:endParaRPr lang="en-A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620688"/>
            <a:ext cx="8229600" cy="5505475"/>
          </a:xfrm>
        </p:spPr>
        <p:txBody>
          <a:bodyPr/>
          <a:lstStyle/>
          <a:p>
            <a:pPr algn="ctr" eaLnBrk="1" hangingPunct="1">
              <a:buFont typeface="Arial" charset="0"/>
              <a:buNone/>
            </a:pPr>
            <a:r>
              <a:rPr lang="en-AU" sz="6600" dirty="0" smtClean="0"/>
              <a:t>Did the events involve family, friends, self achievement???</a:t>
            </a:r>
          </a:p>
          <a:p>
            <a:pPr algn="ctr" eaLnBrk="1" hangingPunct="1">
              <a:buFont typeface="Arial" charset="0"/>
              <a:buNone/>
            </a:pPr>
            <a:r>
              <a:rPr lang="en-AU" sz="6600" dirty="0" smtClean="0"/>
              <a:t>OR  </a:t>
            </a:r>
          </a:p>
          <a:p>
            <a:pPr algn="ctr" eaLnBrk="1" hangingPunct="1">
              <a:buFont typeface="Arial" charset="0"/>
              <a:buNone/>
            </a:pPr>
            <a:r>
              <a:rPr lang="en-AU" sz="6600" dirty="0" smtClean="0"/>
              <a:t>Buying a new car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rtlCol="0">
            <a:noAutofit/>
          </a:bodyPr>
          <a:lstStyle/>
          <a:p>
            <a:pPr eaLnBrk="1" fontAlgn="auto" hangingPunct="1">
              <a:spcAft>
                <a:spcPts val="0"/>
              </a:spcAft>
              <a:defRPr/>
            </a:pPr>
            <a:r>
              <a:rPr lang="en-AU" sz="7200" dirty="0" smtClean="0"/>
              <a:t>What do you want to be remembered for?????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AU" smtClean="0"/>
              <a:t>Make your life count!!!!!</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432910"/>
            <a:ext cx="7416823" cy="4444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27584" y="6309320"/>
            <a:ext cx="6336704" cy="369332"/>
          </a:xfrm>
          <a:prstGeom prst="rect">
            <a:avLst/>
          </a:prstGeom>
          <a:noFill/>
        </p:spPr>
        <p:txBody>
          <a:bodyPr wrap="square" rtlCol="0">
            <a:spAutoFit/>
          </a:bodyPr>
          <a:lstStyle/>
          <a:p>
            <a:r>
              <a:rPr lang="en-AU" b="1" dirty="0" smtClean="0"/>
              <a:t>You </a:t>
            </a:r>
            <a:r>
              <a:rPr lang="en-AU" b="1" dirty="0" err="1" smtClean="0"/>
              <a:t>Tube:The</a:t>
            </a:r>
            <a:r>
              <a:rPr lang="en-AU" b="1" dirty="0" smtClean="0"/>
              <a:t> </a:t>
            </a:r>
            <a:r>
              <a:rPr lang="en-AU" b="1" dirty="0" smtClean="0"/>
              <a:t>Story of Change</a:t>
            </a:r>
            <a:endParaRPr lang="en-A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229600" cy="863600"/>
          </a:xfrm>
        </p:spPr>
        <p:txBody>
          <a:bodyPr/>
          <a:lstStyle/>
          <a:p>
            <a:r>
              <a:rPr lang="en-AU" dirty="0" smtClean="0"/>
              <a:t>Impacts of Consumerism</a:t>
            </a:r>
          </a:p>
        </p:txBody>
      </p:sp>
      <p:pic>
        <p:nvPicPr>
          <p:cNvPr id="4" name="oGab38pKscw?version=3&amp;hl=en_US&amp;rel=0"/>
          <p:cNvPicPr>
            <a:picLocks noGrp="1" noRot="1" noChangeAspect="1"/>
          </p:cNvPicPr>
          <p:nvPr>
            <p:ph idx="1"/>
            <a:videoFile r:link="rId1"/>
          </p:nvPr>
        </p:nvPicPr>
        <p:blipFill>
          <a:blip r:embed="rId3" cstate="print"/>
          <a:srcRect/>
          <a:stretch>
            <a:fillRect/>
          </a:stretch>
        </p:blipFill>
        <p:spPr>
          <a:xfrm>
            <a:off x="539552" y="985374"/>
            <a:ext cx="8280400" cy="5256584"/>
          </a:xfrm>
        </p:spPr>
      </p:pic>
      <p:sp>
        <p:nvSpPr>
          <p:cNvPr id="3" name="Rectangle 2"/>
          <p:cNvSpPr/>
          <p:nvPr/>
        </p:nvSpPr>
        <p:spPr>
          <a:xfrm>
            <a:off x="2831780" y="3244334"/>
            <a:ext cx="3480440" cy="369332"/>
          </a:xfrm>
          <a:prstGeom prst="rect">
            <a:avLst/>
          </a:prstGeom>
        </p:spPr>
        <p:txBody>
          <a:bodyPr wrap="none">
            <a:spAutoFit/>
          </a:bodyPr>
          <a:lstStyle/>
          <a:p>
            <a:r>
              <a:rPr lang="en-AU" b="1" dirty="0"/>
              <a:t>The High Price of Materialism </a:t>
            </a:r>
          </a:p>
        </p:txBody>
      </p:sp>
      <p:sp>
        <p:nvSpPr>
          <p:cNvPr id="5" name="TextBox 4"/>
          <p:cNvSpPr txBox="1"/>
          <p:nvPr/>
        </p:nvSpPr>
        <p:spPr>
          <a:xfrm>
            <a:off x="719572" y="6309320"/>
            <a:ext cx="7704856" cy="369332"/>
          </a:xfrm>
          <a:prstGeom prst="rect">
            <a:avLst/>
          </a:prstGeom>
          <a:noFill/>
        </p:spPr>
        <p:txBody>
          <a:bodyPr wrap="square" rtlCol="0">
            <a:spAutoFit/>
          </a:bodyPr>
          <a:lstStyle/>
          <a:p>
            <a:r>
              <a:rPr lang="en-AU" dirty="0" smtClean="0"/>
              <a:t>You Tube Clip: The </a:t>
            </a:r>
            <a:r>
              <a:rPr lang="en-AU" dirty="0"/>
              <a:t>High Price of Materialism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1760" y="2039464"/>
            <a:ext cx="4682338" cy="3119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AU" dirty="0" smtClean="0"/>
              <a:t>Useful Websites </a:t>
            </a:r>
            <a:endParaRPr lang="en-AU" dirty="0"/>
          </a:p>
        </p:txBody>
      </p:sp>
      <p:sp>
        <p:nvSpPr>
          <p:cNvPr id="3" name="Content Placeholder 2"/>
          <p:cNvSpPr>
            <a:spLocks noGrp="1"/>
          </p:cNvSpPr>
          <p:nvPr>
            <p:ph idx="1"/>
          </p:nvPr>
        </p:nvSpPr>
        <p:spPr>
          <a:xfrm>
            <a:off x="0" y="1124744"/>
            <a:ext cx="9144000" cy="5001419"/>
          </a:xfrm>
        </p:spPr>
        <p:txBody>
          <a:bodyPr/>
          <a:lstStyle/>
          <a:p>
            <a:r>
              <a:rPr lang="en-AU" dirty="0" smtClean="0">
                <a:hlinkClick r:id="rId2"/>
              </a:rPr>
              <a:t>http://storyofstuff.org/</a:t>
            </a:r>
            <a:endParaRPr lang="en-AU" dirty="0" smtClean="0"/>
          </a:p>
          <a:p>
            <a:r>
              <a:rPr lang="en-AU" dirty="0" smtClean="0">
                <a:hlinkClick r:id="rId3"/>
              </a:rPr>
              <a:t>http://www.capp-usa.org/contemporary_issues/19</a:t>
            </a:r>
            <a:endParaRPr lang="en-AU" dirty="0" smtClean="0"/>
          </a:p>
          <a:p>
            <a:r>
              <a:rPr lang="en-AU" u="sng" dirty="0" smtClean="0">
                <a:hlinkClick r:id="rId4"/>
              </a:rPr>
              <a:t>http://www.globalissues.org/issue/235/consumption-and-consumerism</a:t>
            </a:r>
            <a:endParaRPr lang="en-AU" u="sng" dirty="0" smtClean="0"/>
          </a:p>
          <a:p>
            <a:r>
              <a:rPr lang="en-AU" u="sng" dirty="0" smtClean="0">
                <a:hlinkClick r:id="rId5"/>
              </a:rPr>
              <a:t>http://www.afairerworld.org/_The_global_economy/consumerism.html</a:t>
            </a:r>
            <a:endParaRPr lang="en-AU" u="sng" dirty="0" smtClean="0"/>
          </a:p>
          <a:p>
            <a:r>
              <a:rPr lang="en-AU" dirty="0" smtClean="0">
                <a:hlinkClick r:id="rId6"/>
              </a:rPr>
              <a:t>http://www.your-money-and-finance.com/consumerism.html</a:t>
            </a:r>
            <a:endParaRPr lang="en-AU" dirty="0" smtClean="0"/>
          </a:p>
          <a:p>
            <a:r>
              <a:rPr lang="en-AU" dirty="0" smtClean="0">
                <a:hlinkClick r:id="rId7"/>
              </a:rPr>
              <a:t>http://www.unesco.org/education/tlsf/mods/theme_c/mod18.html</a:t>
            </a: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en-AU" dirty="0" smtClean="0">
                <a:hlinkClick r:id="rId2"/>
              </a:rPr>
              <a:t>http://parentclassroom.blogspot.com.au/2011/04/sbs-global-village.html</a:t>
            </a:r>
            <a:endParaRPr lang="en-AU" dirty="0" smtClean="0"/>
          </a:p>
          <a:p>
            <a:r>
              <a:rPr lang="en-AU" dirty="0" smtClean="0">
                <a:hlinkClick r:id="rId3"/>
              </a:rPr>
              <a:t>http://dazzling-dreams.net/index.php</a:t>
            </a:r>
            <a:endParaRPr lang="en-AU" dirty="0" smtClean="0"/>
          </a:p>
          <a:p>
            <a:r>
              <a:rPr lang="en-AU" dirty="0" smtClean="0">
                <a:hlinkClick r:id="rId4"/>
              </a:rPr>
              <a:t>http://spinneypress.com.au/books/consumerism/</a:t>
            </a:r>
            <a:endParaRPr lang="en-AU" dirty="0" smtClean="0"/>
          </a:p>
          <a:p>
            <a:r>
              <a:rPr lang="en-AU" dirty="0" smtClean="0">
                <a:hlinkClick r:id="rId5"/>
              </a:rPr>
              <a:t>http://aso.gov.au/education/society/consumerism/</a:t>
            </a:r>
            <a:endParaRPr lang="en-AU" dirty="0" smtClean="0"/>
          </a:p>
          <a:p>
            <a:r>
              <a:rPr lang="en-AU" dirty="0" smtClean="0">
                <a:hlinkClick r:id="rId6"/>
              </a:rPr>
              <a:t>http://www.goodreads.com/quotes/tag/consumerism</a:t>
            </a:r>
            <a:endParaRPr lang="en-AU" dirty="0" smtClean="0"/>
          </a:p>
          <a:p>
            <a:r>
              <a:rPr lang="en-AU" dirty="0" smtClean="0">
                <a:hlinkClick r:id="rId7"/>
              </a:rPr>
              <a:t>http://populationenvironmentresearch.org/papers/Lotze-Campen_Reusswig_Paper.pdf</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cdn1.globalissues.org/i/poverty/wdi-2008/consumption-inequality-2005-pie.png"/>
          <p:cNvPicPr>
            <a:picLocks noGrp="1"/>
          </p:cNvPicPr>
          <p:nvPr>
            <p:ph idx="1"/>
          </p:nvPr>
        </p:nvPicPr>
        <p:blipFill>
          <a:blip r:embed="rId2" cstate="print"/>
          <a:srcRect/>
          <a:stretch>
            <a:fillRect/>
          </a:stretch>
        </p:blipFill>
        <p:spPr bwMode="auto">
          <a:xfrm>
            <a:off x="539552" y="404664"/>
            <a:ext cx="8604448"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Technology has shrunk the world to a global village</a:t>
            </a:r>
            <a:endParaRPr lang="en-AU" dirty="0"/>
          </a:p>
        </p:txBody>
      </p:sp>
      <p:pic>
        <p:nvPicPr>
          <p:cNvPr id="4" name="Content Placeholder 3" descr="http://www.cartoonstock.com/lowres/sea0570l.jpg"/>
          <p:cNvPicPr>
            <a:picLocks noGrp="1"/>
          </p:cNvPicPr>
          <p:nvPr>
            <p:ph idx="1"/>
          </p:nvPr>
        </p:nvPicPr>
        <p:blipFill>
          <a:blip r:embed="rId2" cstate="print"/>
          <a:srcRect/>
          <a:stretch>
            <a:fillRect/>
          </a:stretch>
        </p:blipFill>
        <p:spPr bwMode="auto">
          <a:xfrm>
            <a:off x="827584" y="1700808"/>
            <a:ext cx="792088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cdn1.globalissues.org/i/poverty/wdi-2008/consumption-inequality-2005-bar.png"/>
          <p:cNvPicPr>
            <a:picLocks noGrp="1"/>
          </p:cNvPicPr>
          <p:nvPr>
            <p:ph idx="1"/>
          </p:nvPr>
        </p:nvPicPr>
        <p:blipFill>
          <a:blip r:embed="rId2" cstate="print"/>
          <a:srcRect/>
          <a:stretch>
            <a:fillRect/>
          </a:stretch>
        </p:blipFill>
        <p:spPr bwMode="auto">
          <a:xfrm>
            <a:off x="395536" y="188640"/>
            <a:ext cx="8748464"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67544" y="260648"/>
            <a:ext cx="8229600" cy="5937523"/>
          </a:xfrm>
        </p:spPr>
        <p:txBody>
          <a:bodyPr/>
          <a:lstStyle/>
          <a:p>
            <a:pPr algn="ctr" eaLnBrk="1" hangingPunct="1">
              <a:buNone/>
            </a:pPr>
            <a:r>
              <a:rPr lang="en-AU" sz="4800" dirty="0" smtClean="0"/>
              <a:t>Consumerism is not simply consuming, it is a way of life.</a:t>
            </a:r>
          </a:p>
          <a:p>
            <a:pPr eaLnBrk="1" hangingPunct="1"/>
            <a:endParaRPr lang="en-AU" dirty="0" smtClean="0"/>
          </a:p>
          <a:p>
            <a:pPr eaLnBrk="1" hangingPunct="1"/>
            <a:endParaRPr lang="en-AU" dirty="0" smtClean="0"/>
          </a:p>
          <a:p>
            <a:pPr eaLnBrk="1" hangingPunct="1"/>
            <a:endParaRPr lang="en-AU" dirty="0" smtClean="0"/>
          </a:p>
        </p:txBody>
      </p:sp>
      <p:pic>
        <p:nvPicPr>
          <p:cNvPr id="4099" name="Picture 4"/>
          <p:cNvPicPr>
            <a:picLocks noChangeAspect="1" noChangeArrowheads="1"/>
          </p:cNvPicPr>
          <p:nvPr/>
        </p:nvPicPr>
        <p:blipFill>
          <a:blip r:embed="rId2" cstate="print"/>
          <a:srcRect/>
          <a:stretch>
            <a:fillRect/>
          </a:stretch>
        </p:blipFill>
        <p:spPr bwMode="auto">
          <a:xfrm>
            <a:off x="827584" y="1844824"/>
            <a:ext cx="7705725" cy="475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23528" y="188640"/>
            <a:ext cx="8085584" cy="5460851"/>
          </a:xfrm>
        </p:spPr>
        <p:txBody>
          <a:bodyPr/>
          <a:lstStyle/>
          <a:p>
            <a:pPr algn="ctr" eaLnBrk="1" hangingPunct="1">
              <a:buNone/>
            </a:pPr>
            <a:r>
              <a:rPr lang="en-AU" sz="4400" dirty="0" smtClean="0"/>
              <a:t>Does Consumerism = Happiness?</a:t>
            </a:r>
          </a:p>
          <a:p>
            <a:pPr eaLnBrk="1" hangingPunct="1">
              <a:buNone/>
            </a:pPr>
            <a:r>
              <a:rPr lang="en-AU" dirty="0" smtClean="0"/>
              <a:t>Consumerism can be a confusion of needs and wants.  It is a never ending quest to satisfy our needs.</a:t>
            </a:r>
          </a:p>
          <a:p>
            <a:pPr eaLnBrk="1" hangingPunct="1">
              <a:buNone/>
            </a:pPr>
            <a:endParaRPr lang="en-AU" dirty="0" smtClean="0"/>
          </a:p>
          <a:p>
            <a:pPr eaLnBrk="1" hangingPunct="1">
              <a:buNone/>
            </a:pPr>
            <a:r>
              <a:rPr lang="en-AU" dirty="0" smtClean="0"/>
              <a:t>     </a:t>
            </a:r>
          </a:p>
          <a:p>
            <a:pPr>
              <a:buNone/>
            </a:pPr>
            <a:endParaRPr lang="en-AU" dirty="0" smtClean="0"/>
          </a:p>
        </p:txBody>
      </p:sp>
      <p:pic>
        <p:nvPicPr>
          <p:cNvPr id="5" name="Picture 4" descr="Shopping-fixed.jpg"/>
          <p:cNvPicPr>
            <a:picLocks noChangeAspect="1"/>
          </p:cNvPicPr>
          <p:nvPr/>
        </p:nvPicPr>
        <p:blipFill>
          <a:blip r:embed="rId2" cstate="print"/>
          <a:stretch>
            <a:fillRect/>
          </a:stretch>
        </p:blipFill>
        <p:spPr>
          <a:xfrm>
            <a:off x="467544" y="2492896"/>
            <a:ext cx="8424936" cy="41764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globalhealth.stanford.edu/blog/ghmedia_fellowship/social%20media%20advertising.png"/>
          <p:cNvPicPr/>
          <p:nvPr/>
        </p:nvPicPr>
        <p:blipFill>
          <a:blip r:embed="rId2" cstate="print"/>
          <a:srcRect/>
          <a:stretch>
            <a:fillRect/>
          </a:stretch>
        </p:blipFill>
        <p:spPr bwMode="auto">
          <a:xfrm>
            <a:off x="0" y="1628800"/>
            <a:ext cx="4211960" cy="3888432"/>
          </a:xfrm>
          <a:prstGeom prst="rect">
            <a:avLst/>
          </a:prstGeom>
          <a:noFill/>
          <a:ln w="9525">
            <a:noFill/>
            <a:miter lim="800000"/>
            <a:headEnd/>
            <a:tailEnd/>
          </a:ln>
        </p:spPr>
      </p:pic>
      <p:sp>
        <p:nvSpPr>
          <p:cNvPr id="7" name="TextBox 6"/>
          <p:cNvSpPr txBox="1"/>
          <p:nvPr/>
        </p:nvSpPr>
        <p:spPr>
          <a:xfrm>
            <a:off x="539552" y="260648"/>
            <a:ext cx="8352928" cy="1754326"/>
          </a:xfrm>
          <a:prstGeom prst="rect">
            <a:avLst/>
          </a:prstGeom>
          <a:noFill/>
        </p:spPr>
        <p:txBody>
          <a:bodyPr wrap="square" rtlCol="0">
            <a:spAutoFit/>
          </a:bodyPr>
          <a:lstStyle/>
          <a:p>
            <a:pPr algn="ctr"/>
            <a:r>
              <a:rPr lang="en-AU" sz="5400" dirty="0" smtClean="0"/>
              <a:t>The POWER of Advertising and Marketing</a:t>
            </a:r>
            <a:endParaRPr lang="en-AU" sz="5400" dirty="0"/>
          </a:p>
        </p:txBody>
      </p:sp>
      <p:sp>
        <p:nvSpPr>
          <p:cNvPr id="5" name="Content Placeholder 4"/>
          <p:cNvSpPr>
            <a:spLocks noGrp="1"/>
          </p:cNvSpPr>
          <p:nvPr>
            <p:ph idx="1"/>
          </p:nvPr>
        </p:nvSpPr>
        <p:spPr>
          <a:xfrm>
            <a:off x="323528" y="1556792"/>
            <a:ext cx="8229600" cy="4525963"/>
          </a:xfrm>
        </p:spPr>
        <p:txBody>
          <a:bodyPr/>
          <a:lstStyle/>
          <a:p>
            <a:pPr>
              <a:buNone/>
            </a:pPr>
            <a:endParaRPr lang="en-AU" dirty="0" smtClean="0"/>
          </a:p>
          <a:p>
            <a:pPr>
              <a:buNone/>
            </a:pPr>
            <a:endParaRPr lang="en-AU" dirty="0" smtClean="0"/>
          </a:p>
          <a:p>
            <a:pPr>
              <a:buNone/>
            </a:pPr>
            <a:endParaRPr lang="en-AU" dirty="0" smtClean="0"/>
          </a:p>
          <a:p>
            <a:pPr>
              <a:buNone/>
            </a:pPr>
            <a:endParaRPr lang="en-AU" dirty="0" smtClean="0"/>
          </a:p>
          <a:p>
            <a:pPr>
              <a:buNone/>
            </a:pPr>
            <a:endParaRPr lang="en-AU" dirty="0" smtClean="0"/>
          </a:p>
          <a:p>
            <a:pPr>
              <a:buNone/>
            </a:pPr>
            <a:endParaRPr lang="en-AU" dirty="0" smtClean="0"/>
          </a:p>
          <a:p>
            <a:pPr>
              <a:buNone/>
            </a:pPr>
            <a:endParaRPr lang="en-AU" dirty="0" smtClean="0"/>
          </a:p>
          <a:p>
            <a:pPr>
              <a:buNone/>
            </a:pPr>
            <a:r>
              <a:rPr lang="en-AU" dirty="0" smtClean="0"/>
              <a:t>Everywhere we go, everywhere we look, we are inundated with messages.</a:t>
            </a:r>
          </a:p>
          <a:p>
            <a:pPr>
              <a:buNone/>
            </a:pPr>
            <a:endParaRPr lang="en-AU" dirty="0"/>
          </a:p>
        </p:txBody>
      </p:sp>
      <p:pic>
        <p:nvPicPr>
          <p:cNvPr id="8" name="Picture 7" descr="http://1.bp.blogspot.com/_VPxeoXI1AME/TANElcHuYVI/AAAAAAAAAFk/DUComFWUCfI/s1600/pears_001.jpg"/>
          <p:cNvPicPr/>
          <p:nvPr/>
        </p:nvPicPr>
        <p:blipFill>
          <a:blip r:embed="rId3" cstate="print"/>
          <a:srcRect/>
          <a:stretch>
            <a:fillRect/>
          </a:stretch>
        </p:blipFill>
        <p:spPr bwMode="auto">
          <a:xfrm>
            <a:off x="4499992" y="1916832"/>
            <a:ext cx="3744416" cy="374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633</Words>
  <Application>Microsoft Office PowerPoint</Application>
  <PresentationFormat>On-screen Show (4:3)</PresentationFormat>
  <Paragraphs>86</Paragraphs>
  <Slides>31</Slides>
  <Notes>1</Notes>
  <HiddenSlides>0</HiddenSlides>
  <MMClips>3</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CONSUMERISM:</vt:lpstr>
      <vt:lpstr>Impacts of Consumerism</vt:lpstr>
      <vt:lpstr>Slide 4</vt:lpstr>
      <vt:lpstr>Technology has shrunk the world to a global village</vt:lpstr>
      <vt:lpstr>Slide 6</vt:lpstr>
      <vt:lpstr>Slide 7</vt:lpstr>
      <vt:lpstr>Slide 8</vt:lpstr>
      <vt:lpstr>Slide 9</vt:lpstr>
      <vt:lpstr>Slide 10</vt:lpstr>
      <vt:lpstr>Slide 11</vt:lpstr>
      <vt:lpstr>25 years ago</vt:lpstr>
      <vt:lpstr>Online social networking</vt:lpstr>
      <vt:lpstr>Media = Brainwashing</vt:lpstr>
      <vt:lpstr>Celebrity Promotions</vt:lpstr>
      <vt:lpstr>Social trends</vt:lpstr>
      <vt:lpstr>Movie advertising</vt:lpstr>
      <vt:lpstr>Plastic cash</vt:lpstr>
      <vt:lpstr>Self centred crime driven by personal greed</vt:lpstr>
      <vt:lpstr>Material possessions are more valued than human virtues.</vt:lpstr>
      <vt:lpstr>What does Jesus have to say about Consumerism? </vt:lpstr>
      <vt:lpstr>What does Saint Thomas Aquinas have to say?</vt:lpstr>
      <vt:lpstr>What does Blessed Pope John Paul II have to say? </vt:lpstr>
      <vt:lpstr>What does Catholic Social Teaching have to say?</vt:lpstr>
      <vt:lpstr>What does the Church have to say?</vt:lpstr>
      <vt:lpstr>What’s really important?????</vt:lpstr>
      <vt:lpstr>Slide 27</vt:lpstr>
      <vt:lpstr>What do you want to be remembered for?????</vt:lpstr>
      <vt:lpstr>Make your life count!!!!!</vt:lpstr>
      <vt:lpstr>Useful Websites </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compaq</cp:lastModifiedBy>
  <cp:revision>75</cp:revision>
  <dcterms:created xsi:type="dcterms:W3CDTF">2012-09-09T02:47:24Z</dcterms:created>
  <dcterms:modified xsi:type="dcterms:W3CDTF">2012-10-24T10:23:07Z</dcterms:modified>
</cp:coreProperties>
</file>