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1.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8" name="Shape 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400"/>
              </a:spcBef>
              <a:buClr>
                <a:schemeClr val="dk1"/>
              </a:buClr>
              <a:buSzPct val="100000"/>
              <a:buFont typeface="Arial"/>
              <a:buNone/>
            </a:pPr>
            <a:r>
              <a:rPr lang="en">
                <a:solidFill>
                  <a:schemeClr val="dk1"/>
                </a:solidFill>
              </a:rPr>
              <a:t>The sexualisation of children and adolescence occurs when:</a:t>
            </a:r>
          </a:p>
          <a:p>
            <a:pPr lvl="0" rtl="0">
              <a:lnSpc>
                <a:spcPct val="115000"/>
              </a:lnSpc>
              <a:spcBef>
                <a:spcPts val="400"/>
              </a:spcBef>
              <a:buClr>
                <a:schemeClr val="dk1"/>
              </a:buClr>
              <a:buSzPct val="100000"/>
              <a:buFont typeface="Arial"/>
              <a:buNone/>
            </a:pPr>
            <a:r>
              <a:rPr lang="en">
                <a:solidFill>
                  <a:schemeClr val="dk1"/>
                </a:solidFill>
              </a:rPr>
              <a:t>“A person’s value comes only from his or her sexual appeal or behaviour, to the exclusion of other characteristics;</a:t>
            </a:r>
          </a:p>
          <a:p>
            <a:pPr lvl="0" rtl="0">
              <a:lnSpc>
                <a:spcPct val="115000"/>
              </a:lnSpc>
              <a:spcBef>
                <a:spcPts val="400"/>
              </a:spcBef>
              <a:buClr>
                <a:schemeClr val="dk1"/>
              </a:buClr>
              <a:buSzPct val="100000"/>
              <a:buFont typeface="Arial"/>
              <a:buNone/>
            </a:pPr>
            <a:r>
              <a:rPr lang="en">
                <a:solidFill>
                  <a:schemeClr val="dk1"/>
                </a:solidFill>
              </a:rPr>
              <a:t>A person is held to a standard that equates physical attractiveness (narrowly defined) with being sexy;</a:t>
            </a:r>
          </a:p>
          <a:p>
            <a:pPr lvl="0" rtl="0">
              <a:lnSpc>
                <a:spcPct val="115000"/>
              </a:lnSpc>
              <a:spcBef>
                <a:spcPts val="400"/>
              </a:spcBef>
              <a:buClr>
                <a:schemeClr val="dk1"/>
              </a:buClr>
              <a:buSzPct val="100000"/>
              <a:buFont typeface="Arial"/>
              <a:buNone/>
            </a:pPr>
            <a:r>
              <a:rPr lang="en">
                <a:solidFill>
                  <a:schemeClr val="dk1"/>
                </a:solidFill>
              </a:rPr>
              <a:t>A person is sexually objectified- that is, made into a thing for others’ sexual use, rather than seen as a person with the capacity for independent action and decision making; and/or</a:t>
            </a:r>
          </a:p>
          <a:p>
            <a:pPr lvl="0" rtl="0">
              <a:lnSpc>
                <a:spcPct val="115000"/>
              </a:lnSpc>
              <a:spcBef>
                <a:spcPts val="400"/>
              </a:spcBef>
              <a:buClr>
                <a:schemeClr val="dk1"/>
              </a:buClr>
              <a:buSzPct val="100000"/>
              <a:buFont typeface="Arial"/>
              <a:buNone/>
            </a:pPr>
            <a:r>
              <a:rPr lang="en">
                <a:solidFill>
                  <a:schemeClr val="dk1"/>
                </a:solidFill>
              </a:rPr>
              <a:t>Sexuality is inappropriately imposed upon a person.”</a:t>
            </a:r>
          </a:p>
          <a:p>
            <a:pPr lvl="0" rtl="0">
              <a:lnSpc>
                <a:spcPct val="115000"/>
              </a:lnSpc>
              <a:spcBef>
                <a:spcPts val="400"/>
              </a:spcBef>
              <a:buClr>
                <a:schemeClr val="dk1"/>
              </a:buClr>
              <a:buSzPct val="100000"/>
              <a:buFont typeface="Arial"/>
              <a:buNone/>
            </a:pPr>
            <a:r>
              <a:rPr lang="en">
                <a:solidFill>
                  <a:schemeClr val="dk1"/>
                </a:solidFill>
              </a:rPr>
              <a:t>(Report of the American Psychological Association Task Force on the Sexualisation of Girls, 2007, p2) </a:t>
            </a:r>
          </a:p>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These messages come from a variety of sources, that our children are continually exposed to.</a:t>
            </a:r>
          </a:p>
          <a:p>
            <a:pPr>
              <a:spcBef>
                <a:spcPts val="0"/>
              </a:spcBef>
              <a:buNone/>
            </a:pPr>
            <a:r>
              <a:rPr lang="en"/>
              <a:t>Corporate Paedophilia is described as a metaphor for advertising and marketing that sexualises children for commerce (profit).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33340"/>
              </a:lnSpc>
              <a:spcBef>
                <a:spcPts val="0"/>
              </a:spcBef>
              <a:spcAft>
                <a:spcPts val="1100"/>
              </a:spcAft>
              <a:buClr>
                <a:schemeClr val="dk1"/>
              </a:buClr>
              <a:buSzPct val="100000"/>
              <a:buFont typeface="Arial"/>
              <a:buNone/>
            </a:pPr>
            <a:r>
              <a:rPr lang="en">
                <a:solidFill>
                  <a:srgbClr val="111111"/>
                </a:solidFill>
              </a:rPr>
              <a:t>There is widespread concern that children are often forced to psychologically and cognitively deal with sex and sexuality, long before they are developmentally ready.</a:t>
            </a:r>
          </a:p>
          <a:p>
            <a:pPr lvl="0" rtl="0">
              <a:lnSpc>
                <a:spcPct val="133340"/>
              </a:lnSpc>
              <a:spcBef>
                <a:spcPts val="0"/>
              </a:spcBef>
              <a:spcAft>
                <a:spcPts val="1100"/>
              </a:spcAft>
              <a:buNone/>
            </a:pPr>
            <a:r>
              <a:rPr lang="en">
                <a:solidFill>
                  <a:srgbClr val="111111"/>
                </a:solidFill>
              </a:rPr>
              <a:t>Research shows that exposure to sexualised imagery is linked to children's experience of increased anxiety, depression, low self-esteem, body image problems, eating disorders, self harm, and sexually transmitted infections. Kids are also becoming sexually active at younger and younger ages.</a:t>
            </a:r>
          </a:p>
          <a:p>
            <a:pPr lvl="0" rtl="0">
              <a:lnSpc>
                <a:spcPct val="133340"/>
              </a:lnSpc>
              <a:spcBef>
                <a:spcPts val="0"/>
              </a:spcBef>
              <a:spcAft>
                <a:spcPts val="1100"/>
              </a:spcAft>
              <a:buClr>
                <a:schemeClr val="dk1"/>
              </a:buClr>
              <a:buSzPct val="100000"/>
              <a:buFont typeface="Arial"/>
              <a:buNone/>
            </a:pPr>
            <a:r>
              <a:rPr lang="en">
                <a:solidFill>
                  <a:srgbClr val="111111"/>
                </a:solidFill>
              </a:rPr>
              <a:t>http://www.abc.net.au/news/2008-03-03/37158</a:t>
            </a:r>
          </a:p>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Why have another Inquiry???</a:t>
            </a:r>
          </a:p>
          <a:p>
            <a:pPr rtl="0">
              <a:spcBef>
                <a:spcPts val="0"/>
              </a:spcBef>
              <a:buNone/>
            </a:pPr>
            <a:r>
              <a:rPr lang="en"/>
              <a:t>There is strong evidence that premature sexualisation of children is likely to be detrimental to child health and development, particularly in the areas of body and sexual health. (AMA President, Dr Steve Hambleton, 2012)</a:t>
            </a:r>
          </a:p>
          <a:p>
            <a:pPr>
              <a:spcBef>
                <a:spcPts val="0"/>
              </a:spcBef>
              <a:buNone/>
            </a:pPr>
            <a:r>
              <a:rPr lang="en"/>
              <a:t>According to Dr Hambleton, the current self regulatory approach, through the Advertising Standards Bureau, is failing to protect children, and therefore is clearly not working.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Due to the limited research in Australia on premature child sexualisation, there is a lack of data in relation to all aspects of this subject. This Senate Inquiry will presumably be the first step in a vital process of consultation, evidence building, and where a need is established, ultimately reform. </a:t>
            </a:r>
          </a:p>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Clr>
                <a:schemeClr val="dk1"/>
              </a:buClr>
              <a:buSzPct val="100000"/>
              <a:buNone/>
              <a:defRPr sz="1800">
                <a:solidFill>
                  <a:schemeClr val="dk1"/>
                </a:solidFill>
              </a:defRPr>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07.png"/><Relationship Id="rId3" Type="http://schemas.openxmlformats.org/officeDocument/2006/relationships/image" Target="../media/image03.png"/><Relationship Id="rId5" Type="http://schemas.openxmlformats.org/officeDocument/2006/relationships/image" Target="../media/image0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22.png"/><Relationship Id="rId6" Type="http://schemas.openxmlformats.org/officeDocument/2006/relationships/hyperlink" Target="http://www.smh.com.au/federal-politics/political-opinion/sex-sells-but-were-selling-out-our-children-20120408-1wj7e.html" TargetMode="External"/><Relationship Id="rId5" Type="http://schemas.openxmlformats.org/officeDocument/2006/relationships/image" Target="../media/image3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6.pn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hyperlink" Target="http://www.curriculumsupport.education.nsw.gov.au/live_life/" TargetMode="External"/><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tai.org.au/documents/dp_fulltext/DP90.pdf" TargetMode="External"/><Relationship Id="rId3" Type="http://schemas.openxmlformats.org/officeDocument/2006/relationships/hyperlink" Target="http://www.smh.com.au/federal-politics/political-opinion/sex-sells-but-were-selling-out-our-children-20120408-1wj7e.html" TargetMode="External"/><Relationship Id="rId6" Type="http://schemas.openxmlformats.org/officeDocument/2006/relationships/hyperlink" Target="http://www.ccyp.wa.gov.au/files/Sexualisation%20of%20Children%20and%20its%20Impact%20on%20their%20Wellbeing%20-%20A%20guide%20for%20parents,%20members%20of%20the%20community,%20media,%20advertisers%20and%20retailers.pdf" TargetMode="External"/><Relationship Id="rId5" Type="http://schemas.openxmlformats.org/officeDocument/2006/relationships/hyperlink" Target="https://www.ranzcp.org/Files/Resources/58_ps-2008-pdf.aspx" TargetMode="External"/><Relationship Id="rId8" Type="http://schemas.openxmlformats.org/officeDocument/2006/relationships/hyperlink" Target="http://www.lifemarriagefamily.org.au/files/submissions/Film%20and%20Literature%20Classification%20Scheme%20Mar%202011.pdf" TargetMode="External"/><Relationship Id="rId7" Type="http://schemas.openxmlformats.org/officeDocument/2006/relationships/hyperlink" Target="http://www.parliament.qld.gov.au/documents/tableOffice/CommSubs/2013/outdooradv/036.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hjAVL5zFrlU" TargetMode="External"/><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02.png"/><Relationship Id="rId6" Type="http://schemas.openxmlformats.org/officeDocument/2006/relationships/image" Target="../media/image06.png"/><Relationship Id="rId5" Type="http://schemas.openxmlformats.org/officeDocument/2006/relationships/image" Target="../media/image09.png"/><Relationship Id="rId7" Type="http://schemas.openxmlformats.org/officeDocument/2006/relationships/image" Target="../media/image0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8.png"/><Relationship Id="rId3" Type="http://schemas.openxmlformats.org/officeDocument/2006/relationships/image" Target="../media/image05.png"/><Relationship Id="rId6" Type="http://schemas.openxmlformats.org/officeDocument/2006/relationships/image" Target="../media/image14.png"/><Relationship Id="rId5"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hyperlink" Target="http://www.abc.net.au/unleashed/37158.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hyperlink" Target="http://www.ccyp.vic.gov.au/childsafetycommissioner/downloads/submission_senateinquiry_media_sexn_of_kids.pdf" TargetMode="External"/><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zxCQLKdH4tU" TargetMode="External"/><Relationship Id="rId3" Type="http://schemas.openxmlformats.org/officeDocument/2006/relationships/hyperlink" Target="https://www.youtube.com/watch?v=m4EF_RwA3Dw" TargetMode="External"/><Relationship Id="rId6" Type="http://schemas.openxmlformats.org/officeDocument/2006/relationships/image" Target="../media/image20.png"/><Relationship Id="rId5" Type="http://schemas.openxmlformats.org/officeDocument/2006/relationships/hyperlink" Target="https://www.youtube.com/watch?v=gaGqBpcT7W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0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9.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85800" y="258117"/>
            <a:ext cx="7772400" cy="1159799"/>
          </a:xfrm>
          <a:prstGeom prst="rect">
            <a:avLst/>
          </a:prstGeom>
        </p:spPr>
        <p:txBody>
          <a:bodyPr anchorCtr="0" anchor="b" bIns="91425" lIns="91425" rIns="91425" tIns="91425">
            <a:noAutofit/>
          </a:bodyPr>
          <a:lstStyle/>
          <a:p>
            <a:pPr>
              <a:spcBef>
                <a:spcPts val="0"/>
              </a:spcBef>
              <a:buNone/>
            </a:pPr>
            <a:r>
              <a:rPr lang="en" sz="3000"/>
              <a:t>EDRE 623: Issues in the Teaching and Coordination of Religious Education</a:t>
            </a:r>
          </a:p>
        </p:txBody>
      </p:sp>
      <p:sp>
        <p:nvSpPr>
          <p:cNvPr id="31" name="Shape 31"/>
          <p:cNvSpPr txBox="1"/>
          <p:nvPr>
            <p:ph idx="1" type="subTitle"/>
          </p:nvPr>
        </p:nvSpPr>
        <p:spPr>
          <a:xfrm>
            <a:off x="593950" y="1606653"/>
            <a:ext cx="7772400" cy="784799"/>
          </a:xfrm>
          <a:prstGeom prst="rect">
            <a:avLst/>
          </a:prstGeom>
        </p:spPr>
        <p:txBody>
          <a:bodyPr anchorCtr="0" anchor="t" bIns="91425" lIns="91425" rIns="91425" tIns="91425">
            <a:noAutofit/>
          </a:bodyPr>
          <a:lstStyle/>
          <a:p>
            <a:pPr>
              <a:spcBef>
                <a:spcPts val="0"/>
              </a:spcBef>
              <a:buNone/>
            </a:pPr>
            <a:r>
              <a:rPr b="1" lang="en"/>
              <a:t>Social Research Project</a:t>
            </a:r>
          </a:p>
        </p:txBody>
      </p:sp>
      <p:sp>
        <p:nvSpPr>
          <p:cNvPr id="32" name="Shape 32"/>
          <p:cNvSpPr txBox="1"/>
          <p:nvPr/>
        </p:nvSpPr>
        <p:spPr>
          <a:xfrm>
            <a:off x="685800" y="4251250"/>
            <a:ext cx="7772400" cy="1075799"/>
          </a:xfrm>
          <a:prstGeom prst="rect">
            <a:avLst/>
          </a:prstGeom>
          <a:noFill/>
          <a:ln>
            <a:noFill/>
          </a:ln>
        </p:spPr>
        <p:txBody>
          <a:bodyPr anchorCtr="0" anchor="ctr" bIns="91425" lIns="91425" rIns="91425" tIns="91425">
            <a:noAutofit/>
          </a:bodyPr>
          <a:lstStyle/>
          <a:p>
            <a:pPr rtl="0">
              <a:spcBef>
                <a:spcPts val="0"/>
              </a:spcBef>
              <a:buNone/>
            </a:pPr>
            <a:r>
              <a:rPr lang="en" sz="1800"/>
              <a:t>Roseanne Caronna S00175134              Stephen Cartwright 8604111US</a:t>
            </a:r>
          </a:p>
          <a:p>
            <a:pPr lvl="0" rtl="0">
              <a:spcBef>
                <a:spcPts val="0"/>
              </a:spcBef>
              <a:buNone/>
            </a:pPr>
            <a:r>
              <a:rPr lang="en"/>
              <a:t> </a:t>
            </a:r>
          </a:p>
        </p:txBody>
      </p:sp>
      <p:pic>
        <p:nvPicPr>
          <p:cNvPr id="33" name="Shape 33"/>
          <p:cNvPicPr preferRelativeResize="0"/>
          <p:nvPr/>
        </p:nvPicPr>
        <p:blipFill>
          <a:blip r:embed="rId3">
            <a:alphaModFix/>
          </a:blip>
          <a:stretch>
            <a:fillRect/>
          </a:stretch>
        </p:blipFill>
        <p:spPr>
          <a:xfrm>
            <a:off x="3181700" y="2448975"/>
            <a:ext cx="2484949" cy="1863700"/>
          </a:xfrm>
          <a:prstGeom prst="rect">
            <a:avLst/>
          </a:prstGeom>
          <a:noFill/>
          <a:ln>
            <a:noFill/>
          </a:ln>
        </p:spPr>
      </p:pic>
      <p:pic>
        <p:nvPicPr>
          <p:cNvPr id="34" name="Shape 34"/>
          <p:cNvPicPr preferRelativeResize="0"/>
          <p:nvPr/>
        </p:nvPicPr>
        <p:blipFill>
          <a:blip r:embed="rId4">
            <a:alphaModFix/>
          </a:blip>
          <a:stretch>
            <a:fillRect/>
          </a:stretch>
        </p:blipFill>
        <p:spPr>
          <a:xfrm>
            <a:off x="6888200" y="1643237"/>
            <a:ext cx="1684574" cy="2382675"/>
          </a:xfrm>
          <a:prstGeom prst="rect">
            <a:avLst/>
          </a:prstGeom>
          <a:noFill/>
          <a:ln>
            <a:noFill/>
          </a:ln>
        </p:spPr>
      </p:pic>
      <p:pic>
        <p:nvPicPr>
          <p:cNvPr id="35" name="Shape 35"/>
          <p:cNvPicPr preferRelativeResize="0"/>
          <p:nvPr/>
        </p:nvPicPr>
        <p:blipFill>
          <a:blip r:embed="rId5">
            <a:alphaModFix/>
          </a:blip>
          <a:stretch>
            <a:fillRect/>
          </a:stretch>
        </p:blipFill>
        <p:spPr>
          <a:xfrm>
            <a:off x="685800" y="1665450"/>
            <a:ext cx="1533790" cy="228402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767400" y="191400"/>
            <a:ext cx="4738499" cy="857400"/>
          </a:xfrm>
          <a:prstGeom prst="rect">
            <a:avLst/>
          </a:prstGeom>
        </p:spPr>
        <p:txBody>
          <a:bodyPr anchorCtr="0" anchor="b" bIns="91425" lIns="91425" rIns="91425" tIns="91425">
            <a:noAutofit/>
          </a:bodyPr>
          <a:lstStyle/>
          <a:p>
            <a:pPr>
              <a:spcBef>
                <a:spcPts val="0"/>
              </a:spcBef>
              <a:buNone/>
            </a:pPr>
            <a:r>
              <a:rPr lang="en">
                <a:solidFill>
                  <a:srgbClr val="9900FF"/>
                </a:solidFill>
              </a:rPr>
              <a:t>Innocence?</a:t>
            </a:r>
          </a:p>
        </p:txBody>
      </p:sp>
      <p:sp>
        <p:nvSpPr>
          <p:cNvPr id="118" name="Shape 118"/>
          <p:cNvSpPr txBox="1"/>
          <p:nvPr>
            <p:ph idx="1" type="body"/>
          </p:nvPr>
        </p:nvSpPr>
        <p:spPr>
          <a:xfrm>
            <a:off x="414600" y="1231225"/>
            <a:ext cx="8729400" cy="3509100"/>
          </a:xfrm>
          <a:prstGeom prst="rect">
            <a:avLst/>
          </a:prstGeom>
        </p:spPr>
        <p:txBody>
          <a:bodyPr anchorCtr="0" anchor="t" bIns="91425" lIns="91425" rIns="91425" tIns="91425">
            <a:noAutofit/>
          </a:bodyPr>
          <a:lstStyle/>
          <a:p>
            <a:pPr rtl="0">
              <a:spcBef>
                <a:spcPts val="0"/>
              </a:spcBef>
              <a:buNone/>
            </a:pPr>
            <a:r>
              <a:rPr b="1" lang="en" sz="1000"/>
              <a:t>Adult poses</a:t>
            </a:r>
          </a:p>
        </p:txBody>
      </p:sp>
      <p:pic>
        <p:nvPicPr>
          <p:cNvPr id="119" name="Shape 119"/>
          <p:cNvPicPr preferRelativeResize="0"/>
          <p:nvPr/>
        </p:nvPicPr>
        <p:blipFill>
          <a:blip r:embed="rId3">
            <a:alphaModFix/>
          </a:blip>
          <a:stretch>
            <a:fillRect/>
          </a:stretch>
        </p:blipFill>
        <p:spPr>
          <a:xfrm>
            <a:off x="6300850" y="289075"/>
            <a:ext cx="1826224" cy="2739325"/>
          </a:xfrm>
          <a:prstGeom prst="rect">
            <a:avLst/>
          </a:prstGeom>
          <a:noFill/>
          <a:ln>
            <a:noFill/>
          </a:ln>
        </p:spPr>
      </p:pic>
      <p:pic>
        <p:nvPicPr>
          <p:cNvPr id="120" name="Shape 120"/>
          <p:cNvPicPr preferRelativeResize="0"/>
          <p:nvPr/>
        </p:nvPicPr>
        <p:blipFill>
          <a:blip r:embed="rId4">
            <a:alphaModFix/>
          </a:blip>
          <a:stretch>
            <a:fillRect/>
          </a:stretch>
        </p:blipFill>
        <p:spPr>
          <a:xfrm>
            <a:off x="620650" y="1562000"/>
            <a:ext cx="1524000" cy="2314575"/>
          </a:xfrm>
          <a:prstGeom prst="rect">
            <a:avLst/>
          </a:prstGeom>
          <a:noFill/>
          <a:ln>
            <a:noFill/>
          </a:ln>
        </p:spPr>
      </p:pic>
      <p:pic>
        <p:nvPicPr>
          <p:cNvPr id="121" name="Shape 121"/>
          <p:cNvPicPr preferRelativeResize="0"/>
          <p:nvPr/>
        </p:nvPicPr>
        <p:blipFill>
          <a:blip r:embed="rId5">
            <a:alphaModFix/>
          </a:blip>
          <a:stretch>
            <a:fillRect/>
          </a:stretch>
        </p:blipFill>
        <p:spPr>
          <a:xfrm>
            <a:off x="2377496" y="1012750"/>
            <a:ext cx="3472925" cy="3509125"/>
          </a:xfrm>
          <a:prstGeom prst="rect">
            <a:avLst/>
          </a:prstGeom>
          <a:noFill/>
          <a:ln>
            <a:noFill/>
          </a:ln>
        </p:spPr>
      </p:pic>
      <p:sp>
        <p:nvSpPr>
          <p:cNvPr id="122" name="Shape 122"/>
          <p:cNvSpPr txBox="1"/>
          <p:nvPr/>
        </p:nvSpPr>
        <p:spPr>
          <a:xfrm>
            <a:off x="6115625" y="3129875"/>
            <a:ext cx="1978800" cy="1192199"/>
          </a:xfrm>
          <a:prstGeom prst="rect">
            <a:avLst/>
          </a:prstGeom>
          <a:noFill/>
          <a:ln>
            <a:noFill/>
          </a:ln>
        </p:spPr>
        <p:txBody>
          <a:bodyPr anchorCtr="0" anchor="t" bIns="91425" lIns="91425" rIns="91425" tIns="91425">
            <a:noAutofit/>
          </a:bodyPr>
          <a:lstStyle/>
          <a:p>
            <a:pPr rtl="0">
              <a:spcBef>
                <a:spcPts val="0"/>
              </a:spcBef>
              <a:buNone/>
            </a:pPr>
            <a:r>
              <a:rPr lang="en">
                <a:solidFill>
                  <a:srgbClr val="9900FF"/>
                </a:solidFill>
              </a:rPr>
              <a:t>Does the idea that ‘sex sells’ relevant to the audience of children?</a:t>
            </a:r>
          </a:p>
          <a:p>
            <a:pPr>
              <a:spcBef>
                <a:spcPts val="0"/>
              </a:spcBef>
              <a:buNone/>
            </a:pPr>
            <a:r>
              <a:rPr lang="en">
                <a:solidFill>
                  <a:srgbClr val="9900FF"/>
                </a:solidFill>
              </a:rPr>
              <a:t>read more...</a:t>
            </a:r>
          </a:p>
        </p:txBody>
      </p:sp>
      <p:sp>
        <p:nvSpPr>
          <p:cNvPr id="123" name="Shape 123"/>
          <p:cNvSpPr txBox="1"/>
          <p:nvPr/>
        </p:nvSpPr>
        <p:spPr>
          <a:xfrm>
            <a:off x="7022600" y="3827375"/>
            <a:ext cx="2048399" cy="494700"/>
          </a:xfrm>
          <a:prstGeom prst="rect">
            <a:avLst/>
          </a:prstGeom>
          <a:noFill/>
          <a:ln>
            <a:noFill/>
          </a:ln>
        </p:spPr>
        <p:txBody>
          <a:bodyPr anchorCtr="0" anchor="t" bIns="91425" lIns="91425" rIns="91425" tIns="91425">
            <a:noAutofit/>
          </a:bodyPr>
          <a:lstStyle/>
          <a:p>
            <a:pPr>
              <a:spcBef>
                <a:spcPts val="0"/>
              </a:spcBef>
              <a:buNone/>
            </a:pPr>
            <a:r>
              <a:rPr lang="en" sz="1200" u="sng">
                <a:solidFill>
                  <a:schemeClr val="hlink"/>
                </a:solidFill>
                <a:hlinkClick r:id="rId6"/>
              </a:rPr>
              <a:t>http://www.smh.com.au/federal-politics/political-opinion/sex-sells-but-were-selling-out-our-children-20120408-1wj7e.html</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idx="1" type="body"/>
          </p:nvPr>
        </p:nvSpPr>
        <p:spPr>
          <a:xfrm>
            <a:off x="143900" y="826775"/>
            <a:ext cx="8542799" cy="4099200"/>
          </a:xfrm>
          <a:prstGeom prst="rect">
            <a:avLst/>
          </a:prstGeom>
        </p:spPr>
        <p:txBody>
          <a:bodyPr anchorCtr="0" anchor="t" bIns="91425" lIns="91425" rIns="91425" tIns="91425">
            <a:noAutofit/>
          </a:bodyPr>
          <a:lstStyle/>
          <a:p>
            <a:pPr rtl="0">
              <a:spcBef>
                <a:spcPts val="0"/>
              </a:spcBef>
              <a:buNone/>
            </a:pPr>
            <a:r>
              <a:rPr b="1" lang="en" sz="1400">
                <a:solidFill>
                  <a:srgbClr val="980000"/>
                </a:solidFill>
              </a:rPr>
              <a:t>Anglicare</a:t>
            </a:r>
            <a:r>
              <a:rPr lang="en" sz="1400">
                <a:solidFill>
                  <a:srgbClr val="980000"/>
                </a:solidFill>
              </a:rPr>
              <a:t>-</a:t>
            </a:r>
            <a:r>
              <a:rPr lang="en">
                <a:solidFill>
                  <a:srgbClr val="980000"/>
                </a:solidFill>
              </a:rPr>
              <a:t> </a:t>
            </a:r>
            <a:r>
              <a:rPr i="1" lang="en" sz="1400">
                <a:solidFill>
                  <a:srgbClr val="980000"/>
                </a:solidFill>
              </a:rPr>
              <a:t>“Our children are being betrayed”</a:t>
            </a:r>
          </a:p>
          <a:p>
            <a:pPr rtl="0">
              <a:spcBef>
                <a:spcPts val="0"/>
              </a:spcBef>
              <a:buNone/>
            </a:pPr>
            <a:r>
              <a:rPr i="1" lang="en" sz="1400">
                <a:solidFill>
                  <a:srgbClr val="980000"/>
                </a:solidFill>
              </a:rPr>
              <a:t>Children are being bombarded with images of sex and violence, dictating how they</a:t>
            </a:r>
          </a:p>
          <a:p>
            <a:pPr rtl="0">
              <a:spcBef>
                <a:spcPts val="0"/>
              </a:spcBef>
              <a:buNone/>
            </a:pPr>
            <a:r>
              <a:rPr i="1" lang="en" sz="1400">
                <a:solidFill>
                  <a:srgbClr val="980000"/>
                </a:solidFill>
              </a:rPr>
              <a:t> are to behave and act through social and digital media.</a:t>
            </a:r>
          </a:p>
          <a:p>
            <a:pPr indent="-317500" lvl="0" marL="457200" rtl="0">
              <a:spcBef>
                <a:spcPts val="0"/>
              </a:spcBef>
              <a:buClr>
                <a:srgbClr val="980000"/>
              </a:buClr>
              <a:buSzPct val="100000"/>
              <a:buFont typeface="Arial"/>
              <a:buChar char="-"/>
            </a:pPr>
            <a:r>
              <a:rPr b="1" lang="en" sz="1400">
                <a:solidFill>
                  <a:srgbClr val="980000"/>
                </a:solidFill>
              </a:rPr>
              <a:t>Paul Mcdonald, Anglican Diocese of Melbourne, 2011</a:t>
            </a:r>
          </a:p>
          <a:p>
            <a:pPr rtl="0">
              <a:spcBef>
                <a:spcPts val="0"/>
              </a:spcBef>
              <a:buNone/>
            </a:pPr>
            <a:r>
              <a:t/>
            </a:r>
            <a:endParaRPr b="1" sz="1400"/>
          </a:p>
          <a:p>
            <a:pPr rtl="0">
              <a:spcBef>
                <a:spcPts val="0"/>
              </a:spcBef>
              <a:buNone/>
            </a:pPr>
            <a:r>
              <a:rPr lang="en" sz="1400">
                <a:solidFill>
                  <a:srgbClr val="0000FF"/>
                </a:solidFill>
              </a:rPr>
              <a:t>Life, Marriage and Family Centre-</a:t>
            </a:r>
          </a:p>
          <a:p>
            <a:pPr rtl="0">
              <a:spcBef>
                <a:spcPts val="0"/>
              </a:spcBef>
              <a:buNone/>
            </a:pPr>
            <a:r>
              <a:rPr i="1" lang="en" sz="1400">
                <a:solidFill>
                  <a:srgbClr val="0000FF"/>
                </a:solidFill>
              </a:rPr>
              <a:t>“Sadistic and Pornographic Media”</a:t>
            </a:r>
          </a:p>
          <a:p>
            <a:pPr rtl="0">
              <a:spcBef>
                <a:spcPts val="0"/>
              </a:spcBef>
              <a:buNone/>
            </a:pPr>
            <a:r>
              <a:rPr i="1" lang="en" sz="1400">
                <a:solidFill>
                  <a:srgbClr val="0000FF"/>
                </a:solidFill>
              </a:rPr>
              <a:t>The Inquiry into Australian Film and </a:t>
            </a:r>
          </a:p>
          <a:p>
            <a:pPr rtl="0">
              <a:spcBef>
                <a:spcPts val="0"/>
              </a:spcBef>
              <a:buNone/>
            </a:pPr>
            <a:r>
              <a:rPr i="1" lang="en" sz="1400">
                <a:solidFill>
                  <a:srgbClr val="0000FF"/>
                </a:solidFill>
              </a:rPr>
              <a:t>Literature Classification Scheme, puts onus on</a:t>
            </a:r>
          </a:p>
          <a:p>
            <a:pPr rtl="0">
              <a:spcBef>
                <a:spcPts val="0"/>
              </a:spcBef>
              <a:buNone/>
            </a:pPr>
            <a:r>
              <a:rPr i="1" lang="en" sz="1400">
                <a:solidFill>
                  <a:srgbClr val="0000FF"/>
                </a:solidFill>
              </a:rPr>
              <a:t>regulatory bodies for stricter classification and locks on </a:t>
            </a:r>
          </a:p>
          <a:p>
            <a:pPr rtl="0">
              <a:spcBef>
                <a:spcPts val="0"/>
              </a:spcBef>
              <a:buNone/>
            </a:pPr>
            <a:r>
              <a:rPr i="1" lang="en" sz="1400">
                <a:solidFill>
                  <a:srgbClr val="0000FF"/>
                </a:solidFill>
              </a:rPr>
              <a:t>perverted media as it is too easily accessed by </a:t>
            </a:r>
          </a:p>
          <a:p>
            <a:pPr rtl="0">
              <a:spcBef>
                <a:spcPts val="0"/>
              </a:spcBef>
              <a:buNone/>
            </a:pPr>
            <a:r>
              <a:rPr i="1" lang="en" sz="1400">
                <a:solidFill>
                  <a:srgbClr val="0000FF"/>
                </a:solidFill>
              </a:rPr>
              <a:t>children and not screened/ classified correctly. Programs </a:t>
            </a:r>
          </a:p>
          <a:p>
            <a:pPr lvl="0" rtl="0">
              <a:spcBef>
                <a:spcPts val="0"/>
              </a:spcBef>
              <a:buNone/>
            </a:pPr>
            <a:r>
              <a:rPr i="1" lang="en" sz="1400">
                <a:solidFill>
                  <a:srgbClr val="0000FF"/>
                </a:solidFill>
              </a:rPr>
              <a:t>such as BIG Brother, air at times reasonable for most children.</a:t>
            </a:r>
          </a:p>
        </p:txBody>
      </p:sp>
      <p:pic>
        <p:nvPicPr>
          <p:cNvPr id="129" name="Shape 129"/>
          <p:cNvPicPr preferRelativeResize="0"/>
          <p:nvPr/>
        </p:nvPicPr>
        <p:blipFill>
          <a:blip r:embed="rId3">
            <a:alphaModFix/>
          </a:blip>
          <a:stretch>
            <a:fillRect/>
          </a:stretch>
        </p:blipFill>
        <p:spPr>
          <a:xfrm>
            <a:off x="3338450" y="2548347"/>
            <a:ext cx="1154775" cy="946500"/>
          </a:xfrm>
          <a:prstGeom prst="rect">
            <a:avLst/>
          </a:prstGeom>
          <a:noFill/>
          <a:ln>
            <a:noFill/>
          </a:ln>
        </p:spPr>
      </p:pic>
      <p:pic>
        <p:nvPicPr>
          <p:cNvPr id="130" name="Shape 130"/>
          <p:cNvPicPr preferRelativeResize="0"/>
          <p:nvPr/>
        </p:nvPicPr>
        <p:blipFill rotWithShape="1">
          <a:blip r:embed="rId4">
            <a:alphaModFix/>
          </a:blip>
          <a:srcRect b="0" l="24127" r="0" t="0"/>
          <a:stretch/>
        </p:blipFill>
        <p:spPr>
          <a:xfrm>
            <a:off x="7361675" y="860275"/>
            <a:ext cx="1624275" cy="2723400"/>
          </a:xfrm>
          <a:prstGeom prst="rect">
            <a:avLst/>
          </a:prstGeom>
          <a:noFill/>
          <a:ln>
            <a:noFill/>
          </a:ln>
        </p:spPr>
      </p:pic>
      <p:sp>
        <p:nvSpPr>
          <p:cNvPr id="131" name="Shape 13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The Church and Other Perspectives</a:t>
            </a:r>
          </a:p>
        </p:txBody>
      </p:sp>
      <p:pic>
        <p:nvPicPr>
          <p:cNvPr id="132" name="Shape 132"/>
          <p:cNvPicPr preferRelativeResize="0"/>
          <p:nvPr/>
        </p:nvPicPr>
        <p:blipFill>
          <a:blip r:embed="rId5">
            <a:alphaModFix/>
          </a:blip>
          <a:stretch>
            <a:fillRect/>
          </a:stretch>
        </p:blipFill>
        <p:spPr>
          <a:xfrm>
            <a:off x="4233825" y="915450"/>
            <a:ext cx="1154775" cy="664000"/>
          </a:xfrm>
          <a:prstGeom prst="rect">
            <a:avLst/>
          </a:prstGeom>
          <a:noFill/>
          <a:ln>
            <a:noFill/>
          </a:ln>
        </p:spPr>
      </p:pic>
      <p:sp>
        <p:nvSpPr>
          <p:cNvPr id="133" name="Shape 133"/>
          <p:cNvSpPr txBox="1"/>
          <p:nvPr/>
        </p:nvSpPr>
        <p:spPr>
          <a:xfrm>
            <a:off x="4645425" y="2319000"/>
            <a:ext cx="3614400" cy="1660800"/>
          </a:xfrm>
          <a:prstGeom prst="rect">
            <a:avLst/>
          </a:prstGeom>
          <a:noFill/>
          <a:ln>
            <a:noFill/>
          </a:ln>
        </p:spPr>
        <p:txBody>
          <a:bodyPr anchorCtr="0" anchor="t" bIns="91425" lIns="91425" rIns="91425" tIns="91425">
            <a:noAutofit/>
          </a:bodyPr>
          <a:lstStyle/>
          <a:p>
            <a:pPr lvl="0" rtl="0">
              <a:spcBef>
                <a:spcPts val="600"/>
              </a:spcBef>
              <a:buClr>
                <a:schemeClr val="dk1"/>
              </a:buClr>
              <a:buSzPct val="78571"/>
              <a:buFont typeface="Arial"/>
              <a:buNone/>
            </a:pPr>
            <a:r>
              <a:rPr b="1" lang="en">
                <a:solidFill>
                  <a:schemeClr val="dk1"/>
                </a:solidFill>
              </a:rPr>
              <a:t>Salvation Army- </a:t>
            </a:r>
            <a:r>
              <a:rPr i="1" lang="en">
                <a:solidFill>
                  <a:schemeClr val="dk1"/>
                </a:solidFill>
              </a:rPr>
              <a:t>“Do Something!”</a:t>
            </a:r>
          </a:p>
          <a:p>
            <a:pPr lvl="0" rtl="0">
              <a:spcBef>
                <a:spcPts val="600"/>
              </a:spcBef>
              <a:buClr>
                <a:schemeClr val="dk1"/>
              </a:buClr>
              <a:buSzPct val="78571"/>
              <a:buFont typeface="Arial"/>
              <a:buNone/>
            </a:pPr>
            <a:r>
              <a:rPr i="1" lang="en">
                <a:solidFill>
                  <a:schemeClr val="dk1"/>
                </a:solidFill>
              </a:rPr>
              <a:t>With reference to Genesis 1:27,the Salvos state that the image of the child is being tarnished as we were created in God’s likeness, hence what does this tell us about God if our children are exposed in this way? They urge to complain to media bodies if the representation of children in any form is noticed to be unjust. </a:t>
            </a:r>
          </a:p>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Perspectives cont...</a:t>
            </a:r>
          </a:p>
        </p:txBody>
      </p:sp>
      <p:sp>
        <p:nvSpPr>
          <p:cNvPr id="139" name="Shape 139"/>
          <p:cNvSpPr txBox="1"/>
          <p:nvPr>
            <p:ph idx="1" type="body"/>
          </p:nvPr>
        </p:nvSpPr>
        <p:spPr>
          <a:xfrm>
            <a:off x="457200" y="1352550"/>
            <a:ext cx="8229600" cy="3725699"/>
          </a:xfrm>
          <a:prstGeom prst="rect">
            <a:avLst/>
          </a:prstGeom>
        </p:spPr>
        <p:txBody>
          <a:bodyPr anchorCtr="0" anchor="t" bIns="91425" lIns="91425" rIns="91425" tIns="91425">
            <a:noAutofit/>
          </a:bodyPr>
          <a:lstStyle/>
          <a:p>
            <a:pPr rtl="0">
              <a:spcBef>
                <a:spcPts val="0"/>
              </a:spcBef>
              <a:buNone/>
            </a:pPr>
            <a:r>
              <a:rPr b="1" lang="en" sz="1400"/>
              <a:t>Catholic Communications, Sydney Archdiocese- </a:t>
            </a:r>
            <a:r>
              <a:rPr i="1" lang="en" sz="1400"/>
              <a:t>“Let Children be Children!”</a:t>
            </a:r>
          </a:p>
          <a:p>
            <a:pPr rtl="0">
              <a:spcBef>
                <a:spcPts val="0"/>
              </a:spcBef>
              <a:buNone/>
            </a:pPr>
            <a:r>
              <a:rPr i="1" lang="en" sz="1400"/>
              <a:t>There is a strong emphasis in following the U.K who has strict guidelines on it’s child fashion industry in ensuring children are not exposing their body in any provocative way. Childhood is a time of innocence and these ‘trends’ put unnecessary pressure on children to look older than their age.</a:t>
            </a:r>
          </a:p>
          <a:p>
            <a:pPr rtl="0">
              <a:spcBef>
                <a:spcPts val="0"/>
              </a:spcBef>
              <a:buNone/>
            </a:pPr>
            <a:r>
              <a:t/>
            </a:r>
            <a:endParaRPr i="1" sz="1400"/>
          </a:p>
          <a:p>
            <a:pPr rtl="0">
              <a:spcBef>
                <a:spcPts val="0"/>
              </a:spcBef>
              <a:buNone/>
            </a:pPr>
            <a:r>
              <a:rPr i="1" lang="en" sz="1400"/>
              <a:t>               </a:t>
            </a:r>
          </a:p>
          <a:p>
            <a:pPr rtl="0">
              <a:spcBef>
                <a:spcPts val="0"/>
              </a:spcBef>
              <a:buNone/>
            </a:pPr>
            <a:r>
              <a:t/>
            </a:r>
            <a:endParaRPr i="1" sz="1400"/>
          </a:p>
          <a:p>
            <a:pPr rtl="0">
              <a:spcBef>
                <a:spcPts val="0"/>
              </a:spcBef>
              <a:buNone/>
            </a:pPr>
            <a:r>
              <a:t/>
            </a:r>
            <a:endParaRPr i="1" sz="1400"/>
          </a:p>
          <a:p>
            <a:pPr>
              <a:spcBef>
                <a:spcPts val="0"/>
              </a:spcBef>
              <a:buNone/>
            </a:pPr>
            <a:r>
              <a:t/>
            </a:r>
            <a:endParaRPr i="1" sz="1400"/>
          </a:p>
        </p:txBody>
      </p:sp>
      <p:pic>
        <p:nvPicPr>
          <p:cNvPr id="140" name="Shape 140"/>
          <p:cNvPicPr preferRelativeResize="0"/>
          <p:nvPr/>
        </p:nvPicPr>
        <p:blipFill>
          <a:blip r:embed="rId3">
            <a:alphaModFix/>
          </a:blip>
          <a:stretch>
            <a:fillRect/>
          </a:stretch>
        </p:blipFill>
        <p:spPr>
          <a:xfrm>
            <a:off x="457200" y="2297800"/>
            <a:ext cx="3255025" cy="2531675"/>
          </a:xfrm>
          <a:prstGeom prst="rect">
            <a:avLst/>
          </a:prstGeom>
          <a:noFill/>
          <a:ln>
            <a:noFill/>
          </a:ln>
        </p:spPr>
      </p:pic>
      <p:sp>
        <p:nvSpPr>
          <p:cNvPr id="141" name="Shape 141"/>
          <p:cNvSpPr txBox="1"/>
          <p:nvPr/>
        </p:nvSpPr>
        <p:spPr>
          <a:xfrm>
            <a:off x="4006400" y="2686650"/>
            <a:ext cx="4053599" cy="2239199"/>
          </a:xfrm>
          <a:prstGeom prst="rect">
            <a:avLst/>
          </a:prstGeom>
          <a:noFill/>
          <a:ln>
            <a:noFill/>
          </a:ln>
        </p:spPr>
        <p:txBody>
          <a:bodyPr anchorCtr="0" anchor="t" bIns="91425" lIns="91425" rIns="91425" tIns="91425">
            <a:noAutofit/>
          </a:bodyPr>
          <a:lstStyle/>
          <a:p>
            <a:pPr rtl="0">
              <a:spcBef>
                <a:spcPts val="0"/>
              </a:spcBef>
              <a:buNone/>
            </a:pPr>
            <a:r>
              <a:rPr b="1" lang="en">
                <a:solidFill>
                  <a:srgbClr val="38761D"/>
                </a:solidFill>
              </a:rPr>
              <a:t>Adults are entrusted with the role of ensuring this innocence and guiding them through Gospel values to love thy self.</a:t>
            </a:r>
          </a:p>
          <a:p>
            <a:pPr>
              <a:spcBef>
                <a:spcPts val="0"/>
              </a:spcBef>
              <a:buNone/>
            </a:pPr>
            <a:r>
              <a:rPr b="1" lang="en">
                <a:solidFill>
                  <a:srgbClr val="38761D"/>
                </a:solidFill>
              </a:rPr>
              <a:t>It is in giving into these media trends, that we shift our focus from what God intended for creation, just as we lost our innocence in the Garden of Eden.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3"/>
            <a:ext cx="8229600" cy="857400"/>
          </a:xfrm>
          <a:prstGeom prst="rect">
            <a:avLst/>
          </a:prstGeom>
        </p:spPr>
        <p:txBody>
          <a:bodyPr anchorCtr="0" anchor="b" bIns="91425" lIns="91425" rIns="91425" tIns="91425">
            <a:noAutofit/>
          </a:bodyPr>
          <a:lstStyle/>
          <a:p>
            <a:pPr>
              <a:spcBef>
                <a:spcPts val="0"/>
              </a:spcBef>
              <a:buNone/>
            </a:pPr>
            <a:r>
              <a:rPr lang="en"/>
              <a:t>School and Class Initiatives</a:t>
            </a:r>
          </a:p>
        </p:txBody>
      </p:sp>
      <p:sp>
        <p:nvSpPr>
          <p:cNvPr id="147" name="Shape 147"/>
          <p:cNvSpPr txBox="1"/>
          <p:nvPr>
            <p:ph idx="1" type="body"/>
          </p:nvPr>
        </p:nvSpPr>
        <p:spPr>
          <a:xfrm>
            <a:off x="457187" y="434225"/>
            <a:ext cx="8229600" cy="3725699"/>
          </a:xfrm>
          <a:prstGeom prst="rect">
            <a:avLst/>
          </a:prstGeom>
        </p:spPr>
        <p:txBody>
          <a:bodyPr anchorCtr="0" anchor="t" bIns="91425" lIns="91425" rIns="91425" tIns="91425">
            <a:noAutofit/>
          </a:bodyPr>
          <a:lstStyle/>
          <a:p>
            <a:pPr rtl="0" algn="ctr">
              <a:spcBef>
                <a:spcPts val="0"/>
              </a:spcBef>
              <a:buNone/>
            </a:pPr>
            <a:r>
              <a:rPr b="1" lang="en" sz="1800" u="sng">
                <a:solidFill>
                  <a:srgbClr val="0000FF"/>
                </a:solidFill>
              </a:rPr>
              <a:t>Educate Children and Parents</a:t>
            </a:r>
          </a:p>
          <a:p>
            <a:pPr indent="-304800" lvl="0" marL="457200" rtl="0">
              <a:spcBef>
                <a:spcPts val="0"/>
              </a:spcBef>
              <a:buClr>
                <a:srgbClr val="000000"/>
              </a:buClr>
              <a:buSzPct val="100000"/>
              <a:buFont typeface="Arial"/>
              <a:buChar char="●"/>
            </a:pPr>
            <a:r>
              <a:rPr b="1" lang="en" sz="1200"/>
              <a:t>Children need </a:t>
            </a:r>
            <a:r>
              <a:rPr b="1" lang="en" sz="1200">
                <a:solidFill>
                  <a:srgbClr val="0000FF"/>
                </a:solidFill>
              </a:rPr>
              <a:t>Media Literacy</a:t>
            </a:r>
            <a:r>
              <a:rPr b="1" lang="en" sz="1200"/>
              <a:t> skills to discern the propaganda and stereotypes placed before them. This literacy will form more critical analysts of the information presented before them. </a:t>
            </a:r>
          </a:p>
          <a:p>
            <a:pPr indent="-304800" lvl="0" marL="457200" rtl="0">
              <a:spcBef>
                <a:spcPts val="0"/>
              </a:spcBef>
              <a:buClr>
                <a:srgbClr val="000000"/>
              </a:buClr>
              <a:buSzPct val="100000"/>
              <a:buFont typeface="Arial"/>
              <a:buChar char="●"/>
            </a:pPr>
            <a:r>
              <a:rPr b="1" lang="en" sz="1200">
                <a:solidFill>
                  <a:srgbClr val="0000FF"/>
                </a:solidFill>
              </a:rPr>
              <a:t>Catholic Care- </a:t>
            </a:r>
            <a:r>
              <a:rPr b="1" lang="en" sz="1200"/>
              <a:t>Assists teachers and parents in the language and education of </a:t>
            </a:r>
            <a:r>
              <a:rPr b="1" lang="en" sz="1200">
                <a:solidFill>
                  <a:srgbClr val="0000FF"/>
                </a:solidFill>
              </a:rPr>
              <a:t>personal development </a:t>
            </a:r>
            <a:r>
              <a:rPr b="1" lang="en" sz="1200"/>
              <a:t>of young people as they grow and change. Do not shelter children, but rather promote mature dialogue and well-informed sexual education that is age appropriate to satisfy their learning needs during the critical time of change.</a:t>
            </a:r>
          </a:p>
          <a:p>
            <a:pPr indent="-304800" lvl="0" marL="457200" rtl="0">
              <a:spcBef>
                <a:spcPts val="0"/>
              </a:spcBef>
              <a:buClr>
                <a:srgbClr val="000000"/>
              </a:buClr>
              <a:buSzPct val="100000"/>
              <a:buFont typeface="Arial"/>
              <a:buChar char="●"/>
            </a:pPr>
            <a:r>
              <a:rPr b="1" lang="en" sz="1200">
                <a:solidFill>
                  <a:srgbClr val="0000FF"/>
                </a:solidFill>
              </a:rPr>
              <a:t>PDHPE </a:t>
            </a:r>
            <a:r>
              <a:rPr b="1" lang="en" sz="1200"/>
              <a:t>programs such as the DET’s </a:t>
            </a:r>
            <a:r>
              <a:rPr b="1" lang="en" sz="1200">
                <a:solidFill>
                  <a:srgbClr val="0000FF"/>
                </a:solidFill>
              </a:rPr>
              <a:t>‘Live, Life Well’ program,</a:t>
            </a:r>
            <a:r>
              <a:rPr b="1" lang="en" sz="1200"/>
              <a:t> enables teachers with the resources to educate young children in healthy body image and lifestyles. A focus on sport and athletics, promotes outdoor and team activities that steer children away from violent toys and unrealistic dolls and television stereotypes. See more: </a:t>
            </a:r>
            <a:r>
              <a:rPr b="1" lang="en" sz="1200" u="sng">
                <a:solidFill>
                  <a:schemeClr val="hlink"/>
                </a:solidFill>
                <a:hlinkClick r:id="rId3"/>
              </a:rPr>
              <a:t>http://www.curriculumsupport.education.nsw.gov.au/live_life/</a:t>
            </a:r>
          </a:p>
          <a:p>
            <a:pPr rtl="0">
              <a:spcBef>
                <a:spcPts val="0"/>
              </a:spcBef>
              <a:buNone/>
            </a:pPr>
            <a:r>
              <a:t/>
            </a:r>
            <a:endParaRPr b="1" sz="1200">
              <a:solidFill>
                <a:srgbClr val="0000FF"/>
              </a:solidFill>
            </a:endParaRPr>
          </a:p>
          <a:p>
            <a:pPr rtl="0">
              <a:spcBef>
                <a:spcPts val="0"/>
              </a:spcBef>
              <a:buNone/>
            </a:pPr>
            <a:r>
              <a:t/>
            </a:r>
            <a:endParaRPr b="1" sz="1200">
              <a:solidFill>
                <a:srgbClr val="0000FF"/>
              </a:solidFill>
            </a:endParaRPr>
          </a:p>
          <a:p>
            <a:pPr indent="-304800" lvl="0" marL="457200" rtl="0">
              <a:spcBef>
                <a:spcPts val="0"/>
              </a:spcBef>
              <a:buClr>
                <a:srgbClr val="000000"/>
              </a:buClr>
              <a:buSzPct val="100000"/>
              <a:buFont typeface="Arial"/>
              <a:buChar char="●"/>
            </a:pPr>
            <a:r>
              <a:rPr b="1" lang="en" sz="1200"/>
              <a:t>Utilise the </a:t>
            </a:r>
            <a:r>
              <a:rPr b="1" lang="en" sz="1200">
                <a:solidFill>
                  <a:srgbClr val="0000FF"/>
                </a:solidFill>
              </a:rPr>
              <a:t>religious curriculum </a:t>
            </a:r>
            <a:r>
              <a:rPr b="1" lang="en" sz="1200"/>
              <a:t>in the units of </a:t>
            </a:r>
            <a:r>
              <a:rPr b="1" lang="en" sz="1200">
                <a:solidFill>
                  <a:srgbClr val="FF0000"/>
                </a:solidFill>
              </a:rPr>
              <a:t>Love One Another and Breaking Down Barriers</a:t>
            </a:r>
            <a:r>
              <a:rPr b="1" lang="en" sz="1200"/>
              <a:t>. These units emphasise the relationships we have with one another and how we see ourselves. Promote the values of the Gospel in order to steer children away from the propaganda of what they see on television.</a:t>
            </a:r>
          </a:p>
          <a:p>
            <a:pPr indent="-304800" lvl="0" marL="457200" rtl="0">
              <a:spcBef>
                <a:spcPts val="0"/>
              </a:spcBef>
              <a:buClr>
                <a:srgbClr val="000000"/>
              </a:buClr>
              <a:buSzPct val="100000"/>
              <a:buFont typeface="Arial"/>
              <a:buChar char="●"/>
            </a:pPr>
            <a:r>
              <a:rPr b="1" lang="en" sz="1200"/>
              <a:t>Encourage children to take time to </a:t>
            </a:r>
            <a:r>
              <a:rPr b="1" lang="en" sz="1200">
                <a:solidFill>
                  <a:srgbClr val="0000FF"/>
                </a:solidFill>
              </a:rPr>
              <a:t>reflect and wonder </a:t>
            </a:r>
            <a:r>
              <a:rPr b="1" lang="en" sz="1200"/>
              <a:t>so as to discern what they see in media and how they see themselves. This will promote healthy dialogue and support the mental health of our children.</a:t>
            </a:r>
          </a:p>
          <a:p>
            <a:pPr rtl="0">
              <a:spcBef>
                <a:spcPts val="0"/>
              </a:spcBef>
              <a:buNone/>
            </a:pPr>
            <a:r>
              <a:t/>
            </a:r>
            <a:endParaRPr b="1" sz="1200">
              <a:solidFill>
                <a:srgbClr val="0000FF"/>
              </a:solidFill>
            </a:endParaRPr>
          </a:p>
          <a:p>
            <a:pPr rtl="0" algn="ctr">
              <a:spcBef>
                <a:spcPts val="0"/>
              </a:spcBef>
              <a:buNone/>
            </a:pPr>
            <a:r>
              <a:t/>
            </a:r>
            <a:endParaRPr b="1" sz="1800" u="sng">
              <a:solidFill>
                <a:srgbClr val="0000FF"/>
              </a:solidFill>
            </a:endParaRPr>
          </a:p>
          <a:p>
            <a:pPr rtl="0">
              <a:spcBef>
                <a:spcPts val="0"/>
              </a:spcBef>
              <a:buNone/>
            </a:pPr>
            <a:r>
              <a:t/>
            </a:r>
            <a:endParaRPr b="1" sz="1200" u="sng"/>
          </a:p>
        </p:txBody>
      </p:sp>
      <p:pic>
        <p:nvPicPr>
          <p:cNvPr id="148" name="Shape 148"/>
          <p:cNvPicPr preferRelativeResize="0"/>
          <p:nvPr/>
        </p:nvPicPr>
        <p:blipFill rotWithShape="1">
          <a:blip r:embed="rId4">
            <a:alphaModFix/>
          </a:blip>
          <a:srcRect b="0" l="0" r="0" t="29913"/>
          <a:stretch/>
        </p:blipFill>
        <p:spPr>
          <a:xfrm>
            <a:off x="1789300" y="2745550"/>
            <a:ext cx="5966125" cy="441799"/>
          </a:xfrm>
          <a:prstGeom prst="rect">
            <a:avLst/>
          </a:prstGeom>
          <a:noFill/>
          <a:ln>
            <a:noFill/>
          </a:ln>
        </p:spPr>
      </p:pic>
      <p:pic>
        <p:nvPicPr>
          <p:cNvPr id="149" name="Shape 149"/>
          <p:cNvPicPr preferRelativeResize="0"/>
          <p:nvPr/>
        </p:nvPicPr>
        <p:blipFill>
          <a:blip r:embed="rId5">
            <a:alphaModFix/>
          </a:blip>
          <a:stretch>
            <a:fillRect/>
          </a:stretch>
        </p:blipFill>
        <p:spPr>
          <a:xfrm>
            <a:off x="3686525" y="4318075"/>
            <a:ext cx="2091075" cy="8254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idx="1" type="body"/>
          </p:nvPr>
        </p:nvSpPr>
        <p:spPr>
          <a:xfrm>
            <a:off x="457200" y="708900"/>
            <a:ext cx="8229600" cy="3725699"/>
          </a:xfrm>
          <a:prstGeom prst="rect">
            <a:avLst/>
          </a:prstGeom>
        </p:spPr>
        <p:txBody>
          <a:bodyPr anchorCtr="0" anchor="t" bIns="91425" lIns="91425" rIns="91425" tIns="91425">
            <a:noAutofit/>
          </a:bodyPr>
          <a:lstStyle/>
          <a:p>
            <a:pPr lvl="0" rtl="0" algn="ctr">
              <a:spcBef>
                <a:spcPts val="0"/>
              </a:spcBef>
              <a:buClr>
                <a:schemeClr val="dk1"/>
              </a:buClr>
              <a:buSzPct val="61111"/>
              <a:buFont typeface="Arial"/>
              <a:buNone/>
            </a:pPr>
            <a:r>
              <a:rPr b="1" lang="en" sz="1800" u="sng">
                <a:solidFill>
                  <a:srgbClr val="0000FF"/>
                </a:solidFill>
              </a:rPr>
              <a:t>Model</a:t>
            </a:r>
          </a:p>
          <a:p>
            <a:pPr indent="-304800" lvl="0" marL="457200" rtl="0">
              <a:spcBef>
                <a:spcPts val="0"/>
              </a:spcBef>
              <a:buClr>
                <a:schemeClr val="dk1"/>
              </a:buClr>
              <a:buSzPct val="100000"/>
              <a:buFont typeface="Arial"/>
              <a:buChar char="●"/>
            </a:pPr>
            <a:r>
              <a:rPr b="1" lang="en" sz="1200">
                <a:solidFill>
                  <a:srgbClr val="0000FF"/>
                </a:solidFill>
              </a:rPr>
              <a:t>Mentor </a:t>
            </a:r>
            <a:r>
              <a:rPr b="1" lang="en" sz="1200">
                <a:solidFill>
                  <a:schemeClr val="dk1"/>
                </a:solidFill>
              </a:rPr>
              <a:t>children by promoting non-bias dialogue, giving praise for behaviour and product rather than appearance. </a:t>
            </a:r>
          </a:p>
          <a:p>
            <a:pPr indent="-304800" lvl="0" marL="457200" rtl="0">
              <a:spcBef>
                <a:spcPts val="0"/>
              </a:spcBef>
              <a:buClr>
                <a:schemeClr val="dk1"/>
              </a:buClr>
              <a:buSzPct val="100000"/>
              <a:buFont typeface="Arial"/>
              <a:buChar char="●"/>
            </a:pPr>
            <a:r>
              <a:rPr b="1" lang="en" sz="1200">
                <a:solidFill>
                  <a:srgbClr val="0000FF"/>
                </a:solidFill>
              </a:rPr>
              <a:t>Select </a:t>
            </a:r>
            <a:r>
              <a:rPr b="1" lang="en" sz="1200">
                <a:solidFill>
                  <a:schemeClr val="dk1"/>
                </a:solidFill>
              </a:rPr>
              <a:t>material that is suitable for the cohort and screen YouTube and any other media to ensure these are not adult and ensure child locks are secure on search engines.</a:t>
            </a:r>
          </a:p>
          <a:p>
            <a:pPr lvl="0" rtl="0" algn="ctr">
              <a:spcBef>
                <a:spcPts val="0"/>
              </a:spcBef>
              <a:buNone/>
            </a:pPr>
            <a:r>
              <a:rPr b="1" lang="en" sz="1800" u="sng">
                <a:solidFill>
                  <a:srgbClr val="0000FF"/>
                </a:solidFill>
              </a:rPr>
              <a:t>Listen</a:t>
            </a:r>
          </a:p>
          <a:p>
            <a:pPr indent="-304800" lvl="0" marL="457200" rtl="0">
              <a:spcBef>
                <a:spcPts val="0"/>
              </a:spcBef>
              <a:buClr>
                <a:schemeClr val="dk1"/>
              </a:buClr>
              <a:buSzPct val="100000"/>
              <a:buFont typeface="Arial"/>
              <a:buChar char="●"/>
            </a:pPr>
            <a:r>
              <a:rPr b="1" lang="en" sz="1200">
                <a:solidFill>
                  <a:srgbClr val="0000FF"/>
                </a:solidFill>
              </a:rPr>
              <a:t>Listen </a:t>
            </a:r>
            <a:r>
              <a:rPr b="1" lang="en" sz="1200">
                <a:solidFill>
                  <a:schemeClr val="dk1"/>
                </a:solidFill>
              </a:rPr>
              <a:t>to children as they voice their concerns and be proactive in distracting adult dialogue by promoting children to be children through play and literature as well as positive praise. Voice any concerns to parents as they are the greatest asset in addressing this area.</a:t>
            </a:r>
          </a:p>
          <a:p>
            <a:pPr indent="-304800" lvl="0" marL="457200" rtl="0">
              <a:spcBef>
                <a:spcPts val="0"/>
              </a:spcBef>
              <a:buClr>
                <a:schemeClr val="dk1"/>
              </a:buClr>
              <a:buSzPct val="100000"/>
              <a:buFont typeface="Arial"/>
              <a:buChar char="●"/>
            </a:pPr>
            <a:r>
              <a:rPr b="1" lang="en" sz="1200">
                <a:solidFill>
                  <a:srgbClr val="0000FF"/>
                </a:solidFill>
              </a:rPr>
              <a:t>Dinner time conversation </a:t>
            </a:r>
            <a:r>
              <a:rPr b="1" lang="en" sz="1200">
                <a:solidFill>
                  <a:schemeClr val="dk1"/>
                </a:solidFill>
              </a:rPr>
              <a:t>is a valuable tool in speaking to young people about their day, discovering their ideas and addressing their concerns in a comfortable forum.</a:t>
            </a:r>
          </a:p>
          <a:p>
            <a:pPr rtl="0" algn="ctr">
              <a:spcBef>
                <a:spcPts val="0"/>
              </a:spcBef>
              <a:buNone/>
            </a:pPr>
            <a:r>
              <a:rPr b="1" lang="en" sz="1800" u="sng">
                <a:solidFill>
                  <a:srgbClr val="0000FF"/>
                </a:solidFill>
              </a:rPr>
              <a:t>Be Proactive</a:t>
            </a:r>
          </a:p>
          <a:p>
            <a:pPr indent="-304800" lvl="0" marL="457200" rtl="0">
              <a:spcBef>
                <a:spcPts val="0"/>
              </a:spcBef>
              <a:buClr>
                <a:srgbClr val="000000"/>
              </a:buClr>
              <a:buSzPct val="100000"/>
              <a:buFont typeface="Arial"/>
              <a:buChar char="●"/>
            </a:pPr>
            <a:r>
              <a:rPr b="1" lang="en" sz="1200">
                <a:solidFill>
                  <a:srgbClr val="0000FF"/>
                </a:solidFill>
              </a:rPr>
              <a:t>Make a complaint</a:t>
            </a:r>
            <a:r>
              <a:rPr b="1" lang="en" sz="1200"/>
              <a:t> if there is material or toys that you believe exploit the innocence of children. All advertising companies have offices in which complaints can be made and are addressed immediately to avoid detrimental reviews on their business. </a:t>
            </a:r>
            <a:r>
              <a:rPr b="1" lang="en" sz="1200">
                <a:solidFill>
                  <a:srgbClr val="FF0000"/>
                </a:solidFill>
              </a:rPr>
              <a:t>If no one voices their opinion, nothing will change.</a:t>
            </a:r>
          </a:p>
          <a:p>
            <a:pPr indent="-304800" lvl="0" marL="457200" rtl="0">
              <a:spcBef>
                <a:spcPts val="0"/>
              </a:spcBef>
              <a:buClr>
                <a:srgbClr val="0000FF"/>
              </a:buClr>
              <a:buSzPct val="100000"/>
              <a:buFont typeface="Arial"/>
              <a:buChar char="●"/>
            </a:pPr>
            <a:r>
              <a:rPr b="1" lang="en" sz="1200">
                <a:solidFill>
                  <a:srgbClr val="0000FF"/>
                </a:solidFill>
              </a:rPr>
              <a:t>Seek help </a:t>
            </a:r>
            <a:r>
              <a:rPr b="1" lang="en" sz="1200"/>
              <a:t>if you believe a child is at risk of developing poor body image and unrealistic views of their age. Enrol them in </a:t>
            </a:r>
            <a:r>
              <a:rPr b="1" lang="en" sz="1200">
                <a:solidFill>
                  <a:srgbClr val="0000FF"/>
                </a:solidFill>
              </a:rPr>
              <a:t>sport and extra curricular</a:t>
            </a:r>
            <a:r>
              <a:rPr b="1" lang="en" sz="1200"/>
              <a:t> that deter nonsense behaviour and speak to medical professionals if necessary.</a:t>
            </a:r>
          </a:p>
          <a:p>
            <a:pPr>
              <a:spcBef>
                <a:spcPts val="0"/>
              </a:spcBef>
              <a:buNone/>
            </a:pPr>
            <a:r>
              <a:t/>
            </a:r>
            <a:endParaRPr/>
          </a:p>
        </p:txBody>
      </p:sp>
      <p:pic>
        <p:nvPicPr>
          <p:cNvPr id="155" name="Shape 155"/>
          <p:cNvPicPr preferRelativeResize="0"/>
          <p:nvPr/>
        </p:nvPicPr>
        <p:blipFill>
          <a:blip r:embed="rId3">
            <a:alphaModFix/>
          </a:blip>
          <a:stretch>
            <a:fillRect/>
          </a:stretch>
        </p:blipFill>
        <p:spPr>
          <a:xfrm>
            <a:off x="5749550" y="3089525"/>
            <a:ext cx="950924" cy="669425"/>
          </a:xfrm>
          <a:prstGeom prst="rect">
            <a:avLst/>
          </a:prstGeom>
          <a:noFill/>
          <a:ln>
            <a:noFill/>
          </a:ln>
        </p:spPr>
      </p:pic>
      <p:sp>
        <p:nvSpPr>
          <p:cNvPr id="156" name="Shape 15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What else can be done?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                       References</a:t>
            </a:r>
          </a:p>
        </p:txBody>
      </p:sp>
      <p:sp>
        <p:nvSpPr>
          <p:cNvPr id="162" name="Shape 162"/>
          <p:cNvSpPr txBox="1"/>
          <p:nvPr>
            <p:ph idx="1" type="body"/>
          </p:nvPr>
        </p:nvSpPr>
        <p:spPr>
          <a:xfrm>
            <a:off x="457200" y="893800"/>
            <a:ext cx="8229600" cy="3725699"/>
          </a:xfrm>
          <a:prstGeom prst="rect">
            <a:avLst/>
          </a:prstGeom>
        </p:spPr>
        <p:txBody>
          <a:bodyPr anchorCtr="0" anchor="t" bIns="91425" lIns="91425" rIns="91425" tIns="91425">
            <a:noAutofit/>
          </a:bodyPr>
          <a:lstStyle/>
          <a:p>
            <a:pPr lvl="0" rtl="0">
              <a:spcBef>
                <a:spcPts val="0"/>
              </a:spcBef>
              <a:buClr>
                <a:schemeClr val="dk1"/>
              </a:buClr>
              <a:buSzPct val="78571"/>
              <a:buFont typeface="Arial"/>
              <a:buNone/>
            </a:pPr>
            <a:r>
              <a:rPr b="1" lang="en" sz="1400">
                <a:solidFill>
                  <a:srgbClr val="222222"/>
                </a:solidFill>
              </a:rPr>
              <a:t>Advertising media and exploitation of Chn-/ sexualisation and violence</a:t>
            </a:r>
          </a:p>
          <a:p>
            <a:pPr lvl="0" rtl="0">
              <a:spcBef>
                <a:spcPts val="0"/>
              </a:spcBef>
              <a:buClr>
                <a:schemeClr val="dk1"/>
              </a:buClr>
              <a:buSzPct val="91666"/>
              <a:buFont typeface="Arial"/>
              <a:buNone/>
            </a:pPr>
            <a:r>
              <a:rPr lang="en" sz="1200">
                <a:solidFill>
                  <a:srgbClr val="222222"/>
                </a:solidFill>
              </a:rPr>
              <a:t>Notion that "sex sells": </a:t>
            </a:r>
            <a:r>
              <a:rPr lang="en" sz="1200" u="sng">
                <a:solidFill>
                  <a:srgbClr val="1155CC"/>
                </a:solidFill>
                <a:hlinkClick r:id="rId3"/>
              </a:rPr>
              <a:t>http://www.smh.com.au/federal-politics/political-opinion/sex-sells-but-were-selling-out-our-children-20120408-1wj7e.html</a:t>
            </a:r>
          </a:p>
          <a:p>
            <a:pPr lvl="0" rtl="0">
              <a:spcBef>
                <a:spcPts val="0"/>
              </a:spcBef>
              <a:buClr>
                <a:schemeClr val="dk1"/>
              </a:buClr>
              <a:buSzPct val="91666"/>
              <a:buFont typeface="Arial"/>
              <a:buNone/>
            </a:pPr>
            <a:r>
              <a:rPr lang="en" sz="1200">
                <a:solidFill>
                  <a:srgbClr val="222222"/>
                </a:solidFill>
              </a:rPr>
              <a:t>Corporate  Paedophilia</a:t>
            </a:r>
          </a:p>
          <a:p>
            <a:pPr lvl="0" rtl="0">
              <a:spcBef>
                <a:spcPts val="0"/>
              </a:spcBef>
              <a:buClr>
                <a:schemeClr val="dk1"/>
              </a:buClr>
              <a:buSzPct val="91666"/>
              <a:buFont typeface="Arial"/>
              <a:buNone/>
            </a:pPr>
            <a:r>
              <a:rPr lang="en" sz="1200" u="sng">
                <a:solidFill>
                  <a:srgbClr val="1155CC"/>
                </a:solidFill>
                <a:hlinkClick r:id="rId4"/>
              </a:rPr>
              <a:t>http://www.tai.org.au/documents/dp_fulltext/DP90.pdf</a:t>
            </a:r>
          </a:p>
          <a:p>
            <a:pPr lvl="0" rtl="0">
              <a:spcBef>
                <a:spcPts val="0"/>
              </a:spcBef>
              <a:buClr>
                <a:schemeClr val="dk1"/>
              </a:buClr>
              <a:buSzPct val="91666"/>
              <a:buFont typeface="Arial"/>
              <a:buNone/>
            </a:pPr>
            <a:r>
              <a:rPr lang="en" sz="1200" u="sng">
                <a:solidFill>
                  <a:srgbClr val="1155CC"/>
                </a:solidFill>
                <a:hlinkClick r:id="rId5"/>
              </a:rPr>
              <a:t>https://www.ranzcp.org/Files/Resources/58_ps-2008-pdf.aspx</a:t>
            </a:r>
          </a:p>
          <a:p>
            <a:pPr lvl="0" rtl="0">
              <a:spcBef>
                <a:spcPts val="0"/>
              </a:spcBef>
              <a:buClr>
                <a:schemeClr val="dk1"/>
              </a:buClr>
              <a:buSzPct val="91666"/>
              <a:buFont typeface="Arial"/>
              <a:buNone/>
            </a:pPr>
            <a:r>
              <a:rPr lang="en" sz="1200" u="sng">
                <a:solidFill>
                  <a:srgbClr val="1155CC"/>
                </a:solidFill>
                <a:hlinkClick r:id="rId6"/>
              </a:rPr>
              <a:t>http://www.ccyp.wa.gov.au/files/Sexualisation%20of%20Children%20and%20its%20Impact%20on%20their%20Wellbeing%20-%20A%20guide%20for%20parents,%20members%20of%20the%20community,%20media,%20advertisers%20and%20retailers.pdf</a:t>
            </a:r>
          </a:p>
          <a:p>
            <a:pPr lvl="0" rtl="0">
              <a:spcBef>
                <a:spcPts val="0"/>
              </a:spcBef>
              <a:buNone/>
            </a:pPr>
            <a:r>
              <a:rPr lang="en" sz="1200">
                <a:solidFill>
                  <a:srgbClr val="222222"/>
                </a:solidFill>
              </a:rPr>
              <a:t>Church perspectives</a:t>
            </a:r>
          </a:p>
          <a:p>
            <a:pPr lvl="0" rtl="0">
              <a:spcBef>
                <a:spcPts val="0"/>
              </a:spcBef>
              <a:buClr>
                <a:schemeClr val="dk1"/>
              </a:buClr>
              <a:buSzPct val="91666"/>
              <a:buFont typeface="Arial"/>
              <a:buNone/>
            </a:pPr>
            <a:r>
              <a:rPr lang="en" sz="1200" u="sng">
                <a:solidFill>
                  <a:srgbClr val="1155CC"/>
                </a:solidFill>
                <a:hlinkClick r:id="rId7"/>
              </a:rPr>
              <a:t>http://www.parliament.qld.gov.au/documents/tableOffice/CommSubs/2013/outdooradv/036.pdf</a:t>
            </a:r>
          </a:p>
          <a:p>
            <a:pPr lvl="0" rtl="0">
              <a:spcBef>
                <a:spcPts val="0"/>
              </a:spcBef>
              <a:buClr>
                <a:schemeClr val="dk1"/>
              </a:buClr>
              <a:buSzPct val="91666"/>
              <a:buFont typeface="Arial"/>
              <a:buNone/>
            </a:pPr>
            <a:r>
              <a:rPr lang="en" sz="1200" u="sng">
                <a:solidFill>
                  <a:srgbClr val="1155CC"/>
                </a:solidFill>
                <a:hlinkClick r:id="rId8"/>
              </a:rPr>
              <a:t>http://www.lifemarriagefamily.org.au/files/submissions/Film%20and%20Literature%20Classification%20Scheme%20Mar%202011.pdf</a:t>
            </a:r>
          </a:p>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title"/>
          </p:nvPr>
        </p:nvSpPr>
        <p:spPr>
          <a:xfrm>
            <a:off x="457200" y="183698"/>
            <a:ext cx="8229600" cy="1220699"/>
          </a:xfrm>
          <a:prstGeom prst="rect">
            <a:avLst/>
          </a:prstGeom>
        </p:spPr>
        <p:txBody>
          <a:bodyPr anchorCtr="0" anchor="b" bIns="91425" lIns="91425" rIns="91425" tIns="91425">
            <a:noAutofit/>
          </a:bodyPr>
          <a:lstStyle/>
          <a:p>
            <a:pPr>
              <a:spcBef>
                <a:spcPts val="0"/>
              </a:spcBef>
              <a:buNone/>
            </a:pPr>
            <a:r>
              <a:rPr lang="en"/>
              <a:t>“The Sexualisation of Children and Adolescence through Advertising”</a:t>
            </a:r>
          </a:p>
        </p:txBody>
      </p:sp>
      <p:sp>
        <p:nvSpPr>
          <p:cNvPr id="41" name="Shape 41"/>
          <p:cNvSpPr txBox="1"/>
          <p:nvPr>
            <p:ph idx="1" type="body"/>
          </p:nvPr>
        </p:nvSpPr>
        <p:spPr>
          <a:xfrm>
            <a:off x="4408700" y="1325675"/>
            <a:ext cx="4224600" cy="3516000"/>
          </a:xfrm>
          <a:prstGeom prst="rect">
            <a:avLst/>
          </a:prstGeom>
        </p:spPr>
        <p:txBody>
          <a:bodyPr anchorCtr="0" anchor="t" bIns="91425" lIns="91425" rIns="91425" tIns="91425">
            <a:noAutofit/>
          </a:bodyPr>
          <a:lstStyle/>
          <a:p>
            <a:pPr lvl="0" rtl="0">
              <a:spcBef>
                <a:spcPts val="0"/>
              </a:spcBef>
              <a:buNone/>
            </a:pPr>
            <a:r>
              <a:rPr lang="en" sz="2000"/>
              <a:t>Sexualisation of children refers to the imposition of adult models of sexual behaviour and sexuality on to children and adolescents at developmentally inappropriate stages and in opposition to the healthy development of sexuality.</a:t>
            </a:r>
          </a:p>
          <a:p>
            <a:pPr lvl="0" rtl="0">
              <a:spcBef>
                <a:spcPts val="0"/>
              </a:spcBef>
              <a:buNone/>
            </a:pPr>
            <a:r>
              <a:t/>
            </a:r>
            <a:endParaRPr i="1" sz="1400"/>
          </a:p>
          <a:p>
            <a:pPr lvl="0" rtl="0">
              <a:spcBef>
                <a:spcPts val="0"/>
              </a:spcBef>
              <a:buNone/>
            </a:pPr>
            <a:r>
              <a:rPr i="1" lang="en" sz="1400"/>
              <a:t>The Royal Australian and New Zealand College of Psychiatrists.</a:t>
            </a:r>
          </a:p>
          <a:p>
            <a:pPr lvl="0" rtl="0">
              <a:spcBef>
                <a:spcPts val="0"/>
              </a:spcBef>
              <a:buClr>
                <a:schemeClr val="dk1"/>
              </a:buClr>
              <a:buSzPct val="78571"/>
              <a:buFont typeface="Arial"/>
              <a:buNone/>
            </a:pPr>
            <a:r>
              <a:rPr i="1" lang="en" sz="1400"/>
              <a:t>Position Statement # 58     2008</a:t>
            </a:r>
          </a:p>
          <a:p>
            <a:pPr>
              <a:spcBef>
                <a:spcPts val="0"/>
              </a:spcBef>
              <a:buNone/>
            </a:pPr>
            <a:r>
              <a:t/>
            </a:r>
            <a:endParaRPr sz="1400"/>
          </a:p>
        </p:txBody>
      </p:sp>
      <p:pic>
        <p:nvPicPr>
          <p:cNvPr id="42" name="Shape 42"/>
          <p:cNvPicPr preferRelativeResize="0"/>
          <p:nvPr/>
        </p:nvPicPr>
        <p:blipFill>
          <a:blip r:embed="rId3">
            <a:alphaModFix/>
          </a:blip>
          <a:stretch>
            <a:fillRect/>
          </a:stretch>
        </p:blipFill>
        <p:spPr>
          <a:xfrm>
            <a:off x="210275" y="1561850"/>
            <a:ext cx="4054125" cy="2432475"/>
          </a:xfrm>
          <a:prstGeom prst="rect">
            <a:avLst/>
          </a:prstGeom>
          <a:noFill/>
          <a:ln>
            <a:noFill/>
          </a:ln>
        </p:spPr>
      </p:pic>
      <p:sp>
        <p:nvSpPr>
          <p:cNvPr id="43" name="Shape 43"/>
          <p:cNvSpPr txBox="1"/>
          <p:nvPr/>
        </p:nvSpPr>
        <p:spPr>
          <a:xfrm>
            <a:off x="210237" y="3994325"/>
            <a:ext cx="4054200" cy="1010699"/>
          </a:xfrm>
          <a:prstGeom prst="rect">
            <a:avLst/>
          </a:prstGeom>
          <a:noFill/>
          <a:ln>
            <a:noFill/>
          </a:ln>
        </p:spPr>
        <p:txBody>
          <a:bodyPr anchorCtr="0" anchor="ctr" bIns="91425" lIns="91425" rIns="91425" tIns="91425">
            <a:noAutofit/>
          </a:bodyPr>
          <a:lstStyle/>
          <a:p>
            <a:pPr lvl="0" rtl="0">
              <a:spcBef>
                <a:spcPts val="0"/>
              </a:spcBef>
              <a:buNone/>
            </a:pPr>
            <a:r>
              <a:rPr lang="en" u="sng">
                <a:solidFill>
                  <a:schemeClr val="hlink"/>
                </a:solidFill>
                <a:hlinkClick r:id="rId4"/>
              </a:rPr>
              <a:t>https://www.youtube.com/watch?v=hjAVL5zFrlU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Where do we get these messages?</a:t>
            </a:r>
          </a:p>
        </p:txBody>
      </p:sp>
      <p:sp>
        <p:nvSpPr>
          <p:cNvPr id="49" name="Shape 49"/>
          <p:cNvSpPr txBox="1"/>
          <p:nvPr>
            <p:ph idx="1" type="body"/>
          </p:nvPr>
        </p:nvSpPr>
        <p:spPr>
          <a:xfrm>
            <a:off x="3882450" y="1378125"/>
            <a:ext cx="2323199" cy="3673499"/>
          </a:xfrm>
          <a:prstGeom prst="rect">
            <a:avLst/>
          </a:prstGeom>
        </p:spPr>
        <p:txBody>
          <a:bodyPr anchorCtr="0" anchor="t" bIns="91425" lIns="91425" rIns="91425" tIns="91425">
            <a:noAutofit/>
          </a:bodyPr>
          <a:lstStyle/>
          <a:p>
            <a:pPr rtl="0" algn="ctr">
              <a:spcBef>
                <a:spcPts val="0"/>
              </a:spcBef>
              <a:buNone/>
            </a:pPr>
            <a:r>
              <a:rPr lang="en" sz="1600"/>
              <a:t>Magazines</a:t>
            </a:r>
          </a:p>
          <a:p>
            <a:pPr rtl="0" algn="ctr">
              <a:spcBef>
                <a:spcPts val="0"/>
              </a:spcBef>
              <a:buNone/>
            </a:pPr>
            <a:r>
              <a:rPr lang="en" sz="1600"/>
              <a:t>Television</a:t>
            </a:r>
          </a:p>
          <a:p>
            <a:pPr rtl="0" algn="ctr">
              <a:spcBef>
                <a:spcPts val="0"/>
              </a:spcBef>
              <a:buNone/>
            </a:pPr>
            <a:r>
              <a:rPr lang="en" sz="1600"/>
              <a:t>Billboards</a:t>
            </a:r>
          </a:p>
          <a:p>
            <a:pPr rtl="0" algn="ctr">
              <a:spcBef>
                <a:spcPts val="0"/>
              </a:spcBef>
              <a:buNone/>
            </a:pPr>
            <a:r>
              <a:rPr lang="en" sz="1600"/>
              <a:t>Movies</a:t>
            </a:r>
          </a:p>
          <a:p>
            <a:pPr rtl="0" algn="ctr">
              <a:spcBef>
                <a:spcPts val="0"/>
              </a:spcBef>
              <a:buNone/>
            </a:pPr>
            <a:r>
              <a:rPr lang="en" sz="1600"/>
              <a:t>Music video clips</a:t>
            </a:r>
          </a:p>
          <a:p>
            <a:pPr rtl="0" algn="ctr">
              <a:spcBef>
                <a:spcPts val="0"/>
              </a:spcBef>
              <a:buNone/>
            </a:pPr>
            <a:r>
              <a:rPr lang="en" sz="1600"/>
              <a:t>Music lyrics</a:t>
            </a:r>
          </a:p>
          <a:p>
            <a:pPr rtl="0" algn="ctr">
              <a:spcBef>
                <a:spcPts val="0"/>
              </a:spcBef>
              <a:buNone/>
            </a:pPr>
            <a:r>
              <a:rPr lang="en" sz="1600"/>
              <a:t>Internet - Social Media</a:t>
            </a:r>
          </a:p>
          <a:p>
            <a:pPr rtl="0" algn="ctr">
              <a:spcBef>
                <a:spcPts val="0"/>
              </a:spcBef>
              <a:buNone/>
            </a:pPr>
            <a:r>
              <a:rPr lang="en" sz="1600"/>
              <a:t>Advertisements</a:t>
            </a:r>
          </a:p>
          <a:p>
            <a:pPr rtl="0" algn="ctr">
              <a:spcBef>
                <a:spcPts val="0"/>
              </a:spcBef>
              <a:buNone/>
            </a:pPr>
            <a:r>
              <a:rPr lang="en" sz="1600"/>
              <a:t>Beauty Pageants</a:t>
            </a:r>
          </a:p>
          <a:p>
            <a:pPr rtl="0" algn="ctr">
              <a:spcBef>
                <a:spcPts val="0"/>
              </a:spcBef>
              <a:buNone/>
            </a:pPr>
            <a:r>
              <a:rPr lang="en" sz="1600"/>
              <a:t>Video games</a:t>
            </a:r>
          </a:p>
          <a:p>
            <a:pPr rtl="0" algn="ctr">
              <a:spcBef>
                <a:spcPts val="0"/>
              </a:spcBef>
              <a:buNone/>
            </a:pPr>
            <a:r>
              <a:rPr lang="en" sz="1600"/>
              <a:t>Toys and Games</a:t>
            </a:r>
          </a:p>
          <a:p>
            <a:pPr rtl="0" algn="ctr">
              <a:spcBef>
                <a:spcPts val="0"/>
              </a:spcBef>
              <a:buNone/>
            </a:pPr>
            <a:r>
              <a:t/>
            </a:r>
            <a:endParaRPr sz="1600"/>
          </a:p>
          <a:p>
            <a:pPr rtl="0" algn="ctr">
              <a:spcBef>
                <a:spcPts val="0"/>
              </a:spcBef>
              <a:buNone/>
            </a:pPr>
            <a:r>
              <a:t/>
            </a:r>
            <a:endParaRPr sz="2400"/>
          </a:p>
          <a:p>
            <a:pPr rtl="0" algn="ctr">
              <a:spcBef>
                <a:spcPts val="0"/>
              </a:spcBef>
              <a:buNone/>
            </a:pPr>
            <a:r>
              <a:t/>
            </a:r>
            <a:endParaRPr sz="2400"/>
          </a:p>
          <a:p>
            <a:pPr rtl="0" algn="ctr">
              <a:spcBef>
                <a:spcPts val="0"/>
              </a:spcBef>
              <a:buNone/>
            </a:pPr>
            <a:r>
              <a:t/>
            </a:r>
            <a:endParaRPr sz="2400"/>
          </a:p>
          <a:p>
            <a:pPr algn="ctr">
              <a:spcBef>
                <a:spcPts val="0"/>
              </a:spcBef>
              <a:buNone/>
            </a:pPr>
            <a:r>
              <a:t/>
            </a:r>
            <a:endParaRPr sz="2400"/>
          </a:p>
        </p:txBody>
      </p:sp>
      <p:pic>
        <p:nvPicPr>
          <p:cNvPr id="50" name="Shape 50"/>
          <p:cNvPicPr preferRelativeResize="0"/>
          <p:nvPr/>
        </p:nvPicPr>
        <p:blipFill>
          <a:blip r:embed="rId3">
            <a:alphaModFix/>
          </a:blip>
          <a:stretch>
            <a:fillRect/>
          </a:stretch>
        </p:blipFill>
        <p:spPr>
          <a:xfrm>
            <a:off x="194775" y="1063375"/>
            <a:ext cx="1524099" cy="2061100"/>
          </a:xfrm>
          <a:prstGeom prst="rect">
            <a:avLst/>
          </a:prstGeom>
          <a:noFill/>
          <a:ln>
            <a:noFill/>
          </a:ln>
        </p:spPr>
      </p:pic>
      <p:pic>
        <p:nvPicPr>
          <p:cNvPr id="51" name="Shape 51"/>
          <p:cNvPicPr preferRelativeResize="0"/>
          <p:nvPr/>
        </p:nvPicPr>
        <p:blipFill>
          <a:blip r:embed="rId4">
            <a:alphaModFix/>
          </a:blip>
          <a:stretch>
            <a:fillRect/>
          </a:stretch>
        </p:blipFill>
        <p:spPr>
          <a:xfrm>
            <a:off x="6296800" y="1063375"/>
            <a:ext cx="2572999" cy="1651464"/>
          </a:xfrm>
          <a:prstGeom prst="rect">
            <a:avLst/>
          </a:prstGeom>
          <a:noFill/>
          <a:ln>
            <a:noFill/>
          </a:ln>
        </p:spPr>
      </p:pic>
      <p:sp>
        <p:nvSpPr>
          <p:cNvPr id="52" name="Shape 52"/>
          <p:cNvSpPr txBox="1"/>
          <p:nvPr/>
        </p:nvSpPr>
        <p:spPr>
          <a:xfrm>
            <a:off x="2203650" y="928375"/>
            <a:ext cx="4001999" cy="971100"/>
          </a:xfrm>
          <a:prstGeom prst="rect">
            <a:avLst/>
          </a:prstGeom>
          <a:noFill/>
          <a:ln>
            <a:noFill/>
          </a:ln>
        </p:spPr>
        <p:txBody>
          <a:bodyPr anchorCtr="0" anchor="t" bIns="91425" lIns="91425" rIns="91425" tIns="91425">
            <a:noAutofit/>
          </a:bodyPr>
          <a:lstStyle/>
          <a:p>
            <a:pPr>
              <a:spcBef>
                <a:spcPts val="0"/>
              </a:spcBef>
              <a:buNone/>
            </a:pPr>
            <a:r>
              <a:rPr lang="en" sz="3000"/>
              <a:t>Corporate Paedophilia</a:t>
            </a:r>
          </a:p>
        </p:txBody>
      </p:sp>
      <p:pic>
        <p:nvPicPr>
          <p:cNvPr id="53" name="Shape 53"/>
          <p:cNvPicPr preferRelativeResize="0"/>
          <p:nvPr/>
        </p:nvPicPr>
        <p:blipFill>
          <a:blip r:embed="rId5">
            <a:alphaModFix/>
          </a:blip>
          <a:stretch>
            <a:fillRect/>
          </a:stretch>
        </p:blipFill>
        <p:spPr>
          <a:xfrm>
            <a:off x="6296850" y="3012825"/>
            <a:ext cx="2609850" cy="1752600"/>
          </a:xfrm>
          <a:prstGeom prst="rect">
            <a:avLst/>
          </a:prstGeom>
          <a:noFill/>
          <a:ln>
            <a:noFill/>
          </a:ln>
        </p:spPr>
      </p:pic>
      <p:pic>
        <p:nvPicPr>
          <p:cNvPr id="54" name="Shape 54"/>
          <p:cNvPicPr preferRelativeResize="0"/>
          <p:nvPr/>
        </p:nvPicPr>
        <p:blipFill>
          <a:blip r:embed="rId6">
            <a:alphaModFix/>
          </a:blip>
          <a:stretch>
            <a:fillRect/>
          </a:stretch>
        </p:blipFill>
        <p:spPr>
          <a:xfrm>
            <a:off x="789650" y="3378825"/>
            <a:ext cx="2609849" cy="1466403"/>
          </a:xfrm>
          <a:prstGeom prst="rect">
            <a:avLst/>
          </a:prstGeom>
          <a:noFill/>
          <a:ln>
            <a:noFill/>
          </a:ln>
        </p:spPr>
      </p:pic>
      <p:pic>
        <p:nvPicPr>
          <p:cNvPr id="55" name="Shape 55"/>
          <p:cNvPicPr preferRelativeResize="0"/>
          <p:nvPr/>
        </p:nvPicPr>
        <p:blipFill>
          <a:blip r:embed="rId7">
            <a:alphaModFix/>
          </a:blip>
          <a:stretch>
            <a:fillRect/>
          </a:stretch>
        </p:blipFill>
        <p:spPr>
          <a:xfrm>
            <a:off x="2203650" y="1532125"/>
            <a:ext cx="1427857" cy="15599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How does this affect our children?</a:t>
            </a:r>
          </a:p>
        </p:txBody>
      </p:sp>
      <p:pic>
        <p:nvPicPr>
          <p:cNvPr id="61" name="Shape 61"/>
          <p:cNvPicPr preferRelativeResize="0"/>
          <p:nvPr/>
        </p:nvPicPr>
        <p:blipFill>
          <a:blip r:embed="rId3">
            <a:alphaModFix/>
          </a:blip>
          <a:stretch>
            <a:fillRect/>
          </a:stretch>
        </p:blipFill>
        <p:spPr>
          <a:xfrm>
            <a:off x="6227500" y="3166676"/>
            <a:ext cx="2623150" cy="1872167"/>
          </a:xfrm>
          <a:prstGeom prst="rect">
            <a:avLst/>
          </a:prstGeom>
          <a:noFill/>
          <a:ln>
            <a:noFill/>
          </a:ln>
        </p:spPr>
      </p:pic>
      <p:pic>
        <p:nvPicPr>
          <p:cNvPr id="62" name="Shape 62"/>
          <p:cNvPicPr preferRelativeResize="0"/>
          <p:nvPr/>
        </p:nvPicPr>
        <p:blipFill>
          <a:blip r:embed="rId4">
            <a:alphaModFix/>
          </a:blip>
          <a:stretch>
            <a:fillRect/>
          </a:stretch>
        </p:blipFill>
        <p:spPr>
          <a:xfrm>
            <a:off x="3642897" y="1063375"/>
            <a:ext cx="2499417" cy="1872175"/>
          </a:xfrm>
          <a:prstGeom prst="rect">
            <a:avLst/>
          </a:prstGeom>
          <a:noFill/>
          <a:ln>
            <a:noFill/>
          </a:ln>
        </p:spPr>
      </p:pic>
      <p:pic>
        <p:nvPicPr>
          <p:cNvPr id="63" name="Shape 63"/>
          <p:cNvPicPr preferRelativeResize="0"/>
          <p:nvPr/>
        </p:nvPicPr>
        <p:blipFill>
          <a:blip r:embed="rId5">
            <a:alphaModFix/>
          </a:blip>
          <a:stretch>
            <a:fillRect/>
          </a:stretch>
        </p:blipFill>
        <p:spPr>
          <a:xfrm>
            <a:off x="6414075" y="1063375"/>
            <a:ext cx="2390775" cy="1914525"/>
          </a:xfrm>
          <a:prstGeom prst="rect">
            <a:avLst/>
          </a:prstGeom>
          <a:noFill/>
          <a:ln>
            <a:noFill/>
          </a:ln>
        </p:spPr>
      </p:pic>
      <p:pic>
        <p:nvPicPr>
          <p:cNvPr id="64" name="Shape 64"/>
          <p:cNvPicPr preferRelativeResize="0"/>
          <p:nvPr/>
        </p:nvPicPr>
        <p:blipFill>
          <a:blip r:embed="rId6">
            <a:alphaModFix/>
          </a:blip>
          <a:stretch>
            <a:fillRect/>
          </a:stretch>
        </p:blipFill>
        <p:spPr>
          <a:xfrm>
            <a:off x="3633325" y="3166675"/>
            <a:ext cx="2390775" cy="1790762"/>
          </a:xfrm>
          <a:prstGeom prst="rect">
            <a:avLst/>
          </a:prstGeom>
          <a:noFill/>
          <a:ln>
            <a:noFill/>
          </a:ln>
        </p:spPr>
      </p:pic>
      <p:sp>
        <p:nvSpPr>
          <p:cNvPr id="65" name="Shape 65"/>
          <p:cNvSpPr txBox="1"/>
          <p:nvPr/>
        </p:nvSpPr>
        <p:spPr>
          <a:xfrm>
            <a:off x="296500" y="4015250"/>
            <a:ext cx="3000000" cy="1023599"/>
          </a:xfrm>
          <a:prstGeom prst="rect">
            <a:avLst/>
          </a:prstGeom>
          <a:noFill/>
          <a:ln>
            <a:noFill/>
          </a:ln>
        </p:spPr>
        <p:txBody>
          <a:bodyPr anchorCtr="0" anchor="ctr" bIns="91425" lIns="91425" rIns="91425" tIns="91425">
            <a:noAutofit/>
          </a:bodyPr>
          <a:lstStyle/>
          <a:p>
            <a:pPr lvl="0" rtl="0" algn="ctr">
              <a:lnSpc>
                <a:spcPct val="115000"/>
              </a:lnSpc>
              <a:spcBef>
                <a:spcPts val="500"/>
              </a:spcBef>
              <a:buNone/>
            </a:pPr>
            <a:r>
              <a:rPr lang="en" sz="2000" u="sng">
                <a:solidFill>
                  <a:schemeClr val="hlink"/>
                </a:solidFill>
                <a:latin typeface="Calibri"/>
                <a:ea typeface="Calibri"/>
                <a:cs typeface="Calibri"/>
                <a:sym typeface="Calibri"/>
                <a:hlinkClick r:id="rId7"/>
              </a:rPr>
              <a:t>http://www.abc.net.au/unleashed/37158.html</a:t>
            </a:r>
          </a:p>
        </p:txBody>
      </p:sp>
      <p:pic>
        <p:nvPicPr>
          <p:cNvPr id="66" name="Shape 66"/>
          <p:cNvPicPr preferRelativeResize="0"/>
          <p:nvPr/>
        </p:nvPicPr>
        <p:blipFill>
          <a:blip r:embed="rId8">
            <a:alphaModFix/>
          </a:blip>
          <a:stretch>
            <a:fillRect/>
          </a:stretch>
        </p:blipFill>
        <p:spPr>
          <a:xfrm>
            <a:off x="457200" y="997750"/>
            <a:ext cx="2842099" cy="288033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93625" y="209950"/>
            <a:ext cx="8293200" cy="1167899"/>
          </a:xfrm>
          <a:prstGeom prst="rect">
            <a:avLst/>
          </a:prstGeom>
        </p:spPr>
        <p:txBody>
          <a:bodyPr anchorCtr="0" anchor="b" bIns="91425" lIns="91425" rIns="91425" tIns="91425">
            <a:noAutofit/>
          </a:bodyPr>
          <a:lstStyle/>
          <a:p>
            <a:pPr algn="ctr">
              <a:spcBef>
                <a:spcPts val="0"/>
              </a:spcBef>
              <a:buNone/>
            </a:pPr>
            <a:r>
              <a:rPr lang="en"/>
              <a:t>Significance of Sexualisation in today’s society</a:t>
            </a:r>
          </a:p>
        </p:txBody>
      </p:sp>
      <p:sp>
        <p:nvSpPr>
          <p:cNvPr id="72" name="Shape 72"/>
          <p:cNvSpPr txBox="1"/>
          <p:nvPr>
            <p:ph idx="1" type="body"/>
          </p:nvPr>
        </p:nvSpPr>
        <p:spPr>
          <a:xfrm>
            <a:off x="393625" y="1325225"/>
            <a:ext cx="5360999" cy="3713400"/>
          </a:xfrm>
          <a:prstGeom prst="rect">
            <a:avLst/>
          </a:prstGeom>
        </p:spPr>
        <p:txBody>
          <a:bodyPr anchorCtr="0" anchor="t" bIns="91425" lIns="91425" rIns="91425" tIns="91425">
            <a:noAutofit/>
          </a:bodyPr>
          <a:lstStyle/>
          <a:p>
            <a:pPr rtl="0" algn="ctr">
              <a:spcBef>
                <a:spcPts val="0"/>
              </a:spcBef>
              <a:buNone/>
            </a:pPr>
            <a:r>
              <a:rPr lang="en" sz="1400"/>
              <a:t>The AMA is calling for a new Inquiry into the premature sexualisation of children in marketing and advertising. (Australian Medical Association. 2012)</a:t>
            </a:r>
          </a:p>
          <a:p>
            <a:pPr rtl="0">
              <a:spcBef>
                <a:spcPts val="0"/>
              </a:spcBef>
              <a:buNone/>
            </a:pPr>
            <a:r>
              <a:rPr lang="en" sz="1400"/>
              <a:t>Background information: </a:t>
            </a:r>
          </a:p>
          <a:p>
            <a:pPr rtl="0">
              <a:spcBef>
                <a:spcPts val="0"/>
              </a:spcBef>
              <a:buNone/>
            </a:pPr>
            <a:r>
              <a:rPr lang="en" sz="1400"/>
              <a:t>In 2006, the Australian Institute published two discussions papers: Corporate Paedophilia: sexualisation of children in the media and Letting children be children: stopping the sexualisation of children in Australia. These caused major debate amongst all stakeholders.</a:t>
            </a:r>
          </a:p>
          <a:p>
            <a:pPr rtl="0">
              <a:spcBef>
                <a:spcPts val="0"/>
              </a:spcBef>
              <a:buNone/>
            </a:pPr>
            <a:r>
              <a:rPr lang="en" sz="1400"/>
              <a:t>As a result:</a:t>
            </a:r>
          </a:p>
          <a:p>
            <a:pPr rtl="0">
              <a:spcBef>
                <a:spcPts val="0"/>
              </a:spcBef>
              <a:buNone/>
            </a:pPr>
            <a:r>
              <a:rPr lang="en" sz="1400"/>
              <a:t>A Senate Inquiry into the sexualisation of children in the contemporary media environment, was conducted in 2008. </a:t>
            </a:r>
          </a:p>
          <a:p>
            <a:pPr rtl="0">
              <a:spcBef>
                <a:spcPts val="0"/>
              </a:spcBef>
              <a:buNone/>
            </a:pPr>
            <a:r>
              <a:rPr lang="en" sz="1400" u="sng">
                <a:solidFill>
                  <a:schemeClr val="hlink"/>
                </a:solidFill>
                <a:hlinkClick r:id="rId3"/>
              </a:rPr>
              <a:t>http://www.ccyp.vic.gov.au/childsafetycommissioner/downloads/submission_senateinquiry_media_sexn_of_kids.pdf</a:t>
            </a:r>
          </a:p>
          <a:p>
            <a:pPr>
              <a:spcBef>
                <a:spcPts val="0"/>
              </a:spcBef>
              <a:buNone/>
            </a:pPr>
            <a:r>
              <a:t/>
            </a:r>
            <a:endParaRPr/>
          </a:p>
        </p:txBody>
      </p:sp>
      <p:pic>
        <p:nvPicPr>
          <p:cNvPr id="73" name="Shape 73"/>
          <p:cNvPicPr preferRelativeResize="0"/>
          <p:nvPr/>
        </p:nvPicPr>
        <p:blipFill>
          <a:blip r:embed="rId4">
            <a:alphaModFix/>
          </a:blip>
          <a:stretch>
            <a:fillRect/>
          </a:stretch>
        </p:blipFill>
        <p:spPr>
          <a:xfrm>
            <a:off x="6529275" y="1325225"/>
            <a:ext cx="1790149" cy="1972199"/>
          </a:xfrm>
          <a:prstGeom prst="rect">
            <a:avLst/>
          </a:prstGeom>
          <a:noFill/>
          <a:ln>
            <a:noFill/>
          </a:ln>
        </p:spPr>
      </p:pic>
      <p:pic>
        <p:nvPicPr>
          <p:cNvPr id="74" name="Shape 74"/>
          <p:cNvPicPr preferRelativeResize="0"/>
          <p:nvPr/>
        </p:nvPicPr>
        <p:blipFill>
          <a:blip r:embed="rId5">
            <a:alphaModFix/>
          </a:blip>
          <a:stretch>
            <a:fillRect/>
          </a:stretch>
        </p:blipFill>
        <p:spPr>
          <a:xfrm>
            <a:off x="5754625" y="3498300"/>
            <a:ext cx="3295650" cy="13906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642925" y="166625"/>
            <a:ext cx="7662900" cy="857400"/>
          </a:xfrm>
          <a:prstGeom prst="rect">
            <a:avLst/>
          </a:prstGeom>
        </p:spPr>
        <p:txBody>
          <a:bodyPr anchorCtr="0" anchor="b" bIns="91425" lIns="91425" rIns="91425" tIns="91425">
            <a:noAutofit/>
          </a:bodyPr>
          <a:lstStyle/>
          <a:p>
            <a:pPr>
              <a:spcBef>
                <a:spcPts val="0"/>
              </a:spcBef>
              <a:buNone/>
            </a:pPr>
            <a:r>
              <a:rPr lang="en"/>
              <a:t>Issued Covered in the Submission</a:t>
            </a:r>
          </a:p>
        </p:txBody>
      </p:sp>
      <p:sp>
        <p:nvSpPr>
          <p:cNvPr id="80" name="Shape 80"/>
          <p:cNvSpPr txBox="1"/>
          <p:nvPr>
            <p:ph idx="1" type="body"/>
          </p:nvPr>
        </p:nvSpPr>
        <p:spPr>
          <a:xfrm>
            <a:off x="430950" y="1024025"/>
            <a:ext cx="4214100" cy="39357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Font typeface="Arial"/>
              <a:buChar char="●"/>
            </a:pPr>
            <a:r>
              <a:rPr lang="en" sz="2400"/>
              <a:t>Sexualisation</a:t>
            </a:r>
          </a:p>
          <a:p>
            <a:pPr indent="-381000" lvl="0" marL="457200" rtl="0">
              <a:spcBef>
                <a:spcPts val="0"/>
              </a:spcBef>
              <a:buClr>
                <a:srgbClr val="000000"/>
              </a:buClr>
              <a:buSzPct val="100000"/>
              <a:buFont typeface="Arial"/>
              <a:buChar char="●"/>
            </a:pPr>
            <a:r>
              <a:rPr lang="en" sz="2400"/>
              <a:t>Exposure</a:t>
            </a:r>
          </a:p>
          <a:p>
            <a:pPr indent="-381000" lvl="0" marL="457200" rtl="0">
              <a:spcBef>
                <a:spcPts val="0"/>
              </a:spcBef>
              <a:buClr>
                <a:srgbClr val="000000"/>
              </a:buClr>
              <a:buSzPct val="100000"/>
              <a:buFont typeface="Arial"/>
              <a:buChar char="●"/>
            </a:pPr>
            <a:r>
              <a:rPr lang="en" sz="2400"/>
              <a:t>Experiences of youth with media and advertising</a:t>
            </a:r>
          </a:p>
          <a:p>
            <a:pPr indent="-381000" lvl="0" marL="457200" rtl="0">
              <a:spcBef>
                <a:spcPts val="0"/>
              </a:spcBef>
              <a:buClr>
                <a:srgbClr val="000000"/>
              </a:buClr>
              <a:buSzPct val="100000"/>
              <a:buFont typeface="Arial"/>
              <a:buChar char="●"/>
            </a:pPr>
            <a:r>
              <a:rPr lang="en" sz="2400"/>
              <a:t>Role of parents</a:t>
            </a:r>
          </a:p>
          <a:p>
            <a:pPr indent="-381000" lvl="0" marL="457200" rtl="0">
              <a:spcBef>
                <a:spcPts val="0"/>
              </a:spcBef>
              <a:buClr>
                <a:srgbClr val="000000"/>
              </a:buClr>
              <a:buSzPct val="100000"/>
              <a:buFont typeface="Arial"/>
              <a:buChar char="●"/>
            </a:pPr>
            <a:r>
              <a:rPr lang="en" sz="2400"/>
              <a:t>Beneficiaries</a:t>
            </a:r>
          </a:p>
          <a:p>
            <a:pPr indent="-381000" lvl="0" marL="457200" rtl="0">
              <a:spcBef>
                <a:spcPts val="0"/>
              </a:spcBef>
              <a:buClr>
                <a:srgbClr val="000000"/>
              </a:buClr>
              <a:buSzPct val="100000"/>
              <a:buFont typeface="Arial"/>
              <a:buChar char="●"/>
            </a:pPr>
            <a:r>
              <a:rPr lang="en" sz="2400"/>
              <a:t>Current regulatory failures</a:t>
            </a:r>
          </a:p>
          <a:p>
            <a:pPr indent="-381000" lvl="0" marL="457200" rtl="0">
              <a:spcBef>
                <a:spcPts val="0"/>
              </a:spcBef>
              <a:buClr>
                <a:srgbClr val="000000"/>
              </a:buClr>
              <a:buSzPct val="100000"/>
              <a:buFont typeface="Arial"/>
              <a:buChar char="●"/>
            </a:pPr>
            <a:r>
              <a:rPr lang="en" sz="2400"/>
              <a:t>Reform approaches</a:t>
            </a:r>
          </a:p>
          <a:p>
            <a:pPr indent="-381000" lvl="0" marL="457200">
              <a:spcBef>
                <a:spcPts val="0"/>
              </a:spcBef>
              <a:buClr>
                <a:srgbClr val="000000"/>
              </a:buClr>
              <a:buSzPct val="100000"/>
              <a:buFont typeface="Arial"/>
              <a:buChar char="●"/>
            </a:pPr>
            <a:r>
              <a:rPr lang="en" sz="2400"/>
              <a:t>Relevant contextual child development issues</a:t>
            </a:r>
          </a:p>
        </p:txBody>
      </p:sp>
      <p:pic>
        <p:nvPicPr>
          <p:cNvPr id="81" name="Shape 81"/>
          <p:cNvPicPr preferRelativeResize="0"/>
          <p:nvPr/>
        </p:nvPicPr>
        <p:blipFill>
          <a:blip r:embed="rId3">
            <a:alphaModFix/>
          </a:blip>
          <a:stretch>
            <a:fillRect/>
          </a:stretch>
        </p:blipFill>
        <p:spPr>
          <a:xfrm>
            <a:off x="5190900" y="1024025"/>
            <a:ext cx="2904849" cy="38088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91849"/>
            <a:ext cx="8229600" cy="1784399"/>
          </a:xfrm>
          <a:prstGeom prst="rect">
            <a:avLst/>
          </a:prstGeom>
        </p:spPr>
        <p:txBody>
          <a:bodyPr anchorCtr="0" anchor="b" bIns="91425" lIns="91425" rIns="91425" tIns="91425">
            <a:noAutofit/>
          </a:bodyPr>
          <a:lstStyle/>
          <a:p>
            <a:pPr algn="ctr">
              <a:spcBef>
                <a:spcPts val="0"/>
              </a:spcBef>
              <a:buNone/>
            </a:pPr>
            <a:r>
              <a:rPr lang="en"/>
              <a:t>Information about sexualisation of children and adolescence through advertising?</a:t>
            </a:r>
          </a:p>
        </p:txBody>
      </p:sp>
      <p:sp>
        <p:nvSpPr>
          <p:cNvPr id="87" name="Shape 87"/>
          <p:cNvSpPr txBox="1"/>
          <p:nvPr>
            <p:ph idx="1" type="body"/>
          </p:nvPr>
        </p:nvSpPr>
        <p:spPr>
          <a:xfrm>
            <a:off x="457200" y="1587650"/>
            <a:ext cx="8229600" cy="1111799"/>
          </a:xfrm>
          <a:prstGeom prst="rect">
            <a:avLst/>
          </a:prstGeom>
        </p:spPr>
        <p:txBody>
          <a:bodyPr anchorCtr="0" anchor="t" bIns="91425" lIns="91425" rIns="91425" tIns="91425">
            <a:noAutofit/>
          </a:bodyPr>
          <a:lstStyle/>
          <a:p>
            <a:pPr lvl="0" rtl="0">
              <a:spcBef>
                <a:spcPts val="0"/>
              </a:spcBef>
              <a:buNone/>
            </a:pPr>
            <a:r>
              <a:rPr lang="en" sz="1100" u="sng">
                <a:solidFill>
                  <a:schemeClr val="hlink"/>
                </a:solidFill>
                <a:hlinkClick r:id="rId3"/>
              </a:rPr>
              <a:t>https://www.youtube.com/watch?v=m4EF_RwA3Dw</a:t>
            </a:r>
            <a:r>
              <a:rPr lang="en"/>
              <a:t>            </a:t>
            </a:r>
            <a:r>
              <a:rPr lang="en" sz="1100" u="sng">
                <a:solidFill>
                  <a:schemeClr val="hlink"/>
                </a:solidFill>
                <a:hlinkClick r:id="rId4"/>
              </a:rPr>
              <a:t>https://www.youtube.com/watch?v=zxCQLKdH4tU</a:t>
            </a:r>
          </a:p>
          <a:p>
            <a:pPr lvl="0" rtl="0">
              <a:spcBef>
                <a:spcPts val="0"/>
              </a:spcBef>
              <a:buClr>
                <a:schemeClr val="dk1"/>
              </a:buClr>
              <a:buSzPct val="36666"/>
              <a:buFont typeface="Arial"/>
              <a:buNone/>
            </a:pPr>
            <a:r>
              <a:rPr lang="en"/>
              <a:t>                      </a:t>
            </a:r>
            <a:r>
              <a:rPr lang="en" sz="1100" u="sng">
                <a:solidFill>
                  <a:schemeClr val="hlink"/>
                </a:solidFill>
                <a:hlinkClick r:id="rId5"/>
              </a:rPr>
              <a:t>https://www.youtube.com/watch?v=gaGqBpcT7Wc</a:t>
            </a:r>
            <a:r>
              <a:rPr lang="en"/>
              <a:t>             </a:t>
            </a:r>
          </a:p>
          <a:p>
            <a:pPr rtl="0">
              <a:spcBef>
                <a:spcPts val="0"/>
              </a:spcBef>
              <a:buNone/>
            </a:pPr>
            <a:r>
              <a:t/>
            </a:r>
            <a:endParaRPr/>
          </a:p>
          <a:p>
            <a:pPr>
              <a:spcBef>
                <a:spcPts val="0"/>
              </a:spcBef>
              <a:buNone/>
            </a:pPr>
            <a:r>
              <a:t/>
            </a:r>
            <a:endParaRPr/>
          </a:p>
        </p:txBody>
      </p:sp>
      <p:pic>
        <p:nvPicPr>
          <p:cNvPr id="88" name="Shape 88"/>
          <p:cNvPicPr preferRelativeResize="0"/>
          <p:nvPr/>
        </p:nvPicPr>
        <p:blipFill>
          <a:blip r:embed="rId6">
            <a:alphaModFix/>
          </a:blip>
          <a:stretch>
            <a:fillRect/>
          </a:stretch>
        </p:blipFill>
        <p:spPr>
          <a:xfrm>
            <a:off x="1404000" y="3010775"/>
            <a:ext cx="6540474" cy="19621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174478"/>
            <a:ext cx="8229600" cy="857400"/>
          </a:xfrm>
          <a:prstGeom prst="rect">
            <a:avLst/>
          </a:prstGeom>
        </p:spPr>
        <p:txBody>
          <a:bodyPr anchorCtr="0" anchor="b" bIns="91425" lIns="91425" rIns="91425" tIns="91425">
            <a:noAutofit/>
          </a:bodyPr>
          <a:lstStyle/>
          <a:p>
            <a:pPr rtl="0">
              <a:spcBef>
                <a:spcPts val="0"/>
              </a:spcBef>
              <a:buNone/>
            </a:pPr>
            <a:r>
              <a:rPr lang="en" sz="3000"/>
              <a:t>Examples of Sexualisation</a:t>
            </a:r>
          </a:p>
          <a:p>
            <a:pPr>
              <a:spcBef>
                <a:spcPts val="0"/>
              </a:spcBef>
              <a:buNone/>
            </a:pPr>
            <a:r>
              <a:rPr lang="en" sz="3000"/>
              <a:t>#Celebrities and Song Lyrics</a:t>
            </a:r>
          </a:p>
        </p:txBody>
      </p:sp>
      <p:sp>
        <p:nvSpPr>
          <p:cNvPr id="94" name="Shape 94"/>
          <p:cNvSpPr txBox="1"/>
          <p:nvPr>
            <p:ph idx="1" type="body"/>
          </p:nvPr>
        </p:nvSpPr>
        <p:spPr>
          <a:xfrm>
            <a:off x="457200" y="1031875"/>
            <a:ext cx="3330300" cy="3725699"/>
          </a:xfrm>
          <a:prstGeom prst="rect">
            <a:avLst/>
          </a:prstGeom>
        </p:spPr>
        <p:txBody>
          <a:bodyPr anchorCtr="0" anchor="t" bIns="91425" lIns="91425" rIns="91425" tIns="91425">
            <a:noAutofit/>
          </a:bodyPr>
          <a:lstStyle/>
          <a:p>
            <a:pPr rtl="0">
              <a:spcBef>
                <a:spcPts val="0"/>
              </a:spcBef>
              <a:buNone/>
            </a:pPr>
            <a:r>
              <a:rPr lang="en" sz="1800"/>
              <a:t>The most common threat to our children is the celebrity exposure they witness via television and the internet. This being the teen stars they idolise especially those associated with </a:t>
            </a:r>
            <a:r>
              <a:rPr b="1" i="1" lang="en" sz="1800"/>
              <a:t>Disney.</a:t>
            </a:r>
          </a:p>
          <a:p>
            <a:pPr>
              <a:spcBef>
                <a:spcPts val="0"/>
              </a:spcBef>
              <a:buNone/>
            </a:pPr>
            <a:r>
              <a:rPr lang="en" sz="1800"/>
              <a:t>Hannah Montana went from wholesome family viewing into </a:t>
            </a:r>
            <a:r>
              <a:rPr b="1" lang="en" sz="1800"/>
              <a:t>Miley Cyrus</a:t>
            </a:r>
            <a:r>
              <a:rPr lang="en" sz="1800"/>
              <a:t> and the ‘twerking epidemic’- provocative dance moves that children mimic and praise.</a:t>
            </a:r>
          </a:p>
        </p:txBody>
      </p:sp>
      <p:pic>
        <p:nvPicPr>
          <p:cNvPr id="95" name="Shape 95"/>
          <p:cNvPicPr preferRelativeResize="0"/>
          <p:nvPr/>
        </p:nvPicPr>
        <p:blipFill>
          <a:blip r:embed="rId3">
            <a:alphaModFix/>
          </a:blip>
          <a:stretch>
            <a:fillRect/>
          </a:stretch>
        </p:blipFill>
        <p:spPr>
          <a:xfrm>
            <a:off x="5967925" y="1031887"/>
            <a:ext cx="2898724" cy="1946575"/>
          </a:xfrm>
          <a:prstGeom prst="rect">
            <a:avLst/>
          </a:prstGeom>
          <a:noFill/>
          <a:ln>
            <a:noFill/>
          </a:ln>
        </p:spPr>
      </p:pic>
      <p:pic>
        <p:nvPicPr>
          <p:cNvPr id="96" name="Shape 96"/>
          <p:cNvPicPr preferRelativeResize="0"/>
          <p:nvPr/>
        </p:nvPicPr>
        <p:blipFill>
          <a:blip r:embed="rId4">
            <a:alphaModFix/>
          </a:blip>
          <a:stretch>
            <a:fillRect/>
          </a:stretch>
        </p:blipFill>
        <p:spPr>
          <a:xfrm>
            <a:off x="3726300" y="1031875"/>
            <a:ext cx="1524000" cy="2038350"/>
          </a:xfrm>
          <a:prstGeom prst="rect">
            <a:avLst/>
          </a:prstGeom>
          <a:noFill/>
          <a:ln>
            <a:noFill/>
          </a:ln>
        </p:spPr>
      </p:pic>
      <p:sp>
        <p:nvSpPr>
          <p:cNvPr id="97" name="Shape 97"/>
          <p:cNvSpPr txBox="1"/>
          <p:nvPr/>
        </p:nvSpPr>
        <p:spPr>
          <a:xfrm>
            <a:off x="4928925" y="1441600"/>
            <a:ext cx="1755900" cy="1450799"/>
          </a:xfrm>
          <a:prstGeom prst="rect">
            <a:avLst/>
          </a:prstGeom>
          <a:noFill/>
          <a:ln>
            <a:noFill/>
          </a:ln>
        </p:spPr>
        <p:txBody>
          <a:bodyPr anchorCtr="0" anchor="t" bIns="91425" lIns="91425" rIns="91425" tIns="91425">
            <a:noAutofit/>
          </a:bodyPr>
          <a:lstStyle/>
          <a:p>
            <a:pPr>
              <a:spcBef>
                <a:spcPts val="0"/>
              </a:spcBef>
              <a:buNone/>
            </a:pPr>
            <a:r>
              <a:t/>
            </a:r>
            <a:endParaRPr b="1" i="1" sz="1800">
              <a:solidFill>
                <a:srgbClr val="0000FF"/>
              </a:solidFill>
            </a:endParaRPr>
          </a:p>
        </p:txBody>
      </p:sp>
      <p:sp>
        <p:nvSpPr>
          <p:cNvPr id="98" name="Shape 98"/>
          <p:cNvSpPr txBox="1"/>
          <p:nvPr/>
        </p:nvSpPr>
        <p:spPr>
          <a:xfrm>
            <a:off x="5470300" y="2292500"/>
            <a:ext cx="1214399" cy="907199"/>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99" name="Shape 99"/>
          <p:cNvSpPr/>
          <p:nvPr/>
        </p:nvSpPr>
        <p:spPr>
          <a:xfrm>
            <a:off x="4998850" y="1684200"/>
            <a:ext cx="841499" cy="438900"/>
          </a:xfrm>
          <a:prstGeom prst="right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 name="Shape 100"/>
          <p:cNvSpPr txBox="1"/>
          <p:nvPr/>
        </p:nvSpPr>
        <p:spPr>
          <a:xfrm>
            <a:off x="4072850" y="3199700"/>
            <a:ext cx="4858200" cy="3000000"/>
          </a:xfrm>
          <a:prstGeom prst="rect">
            <a:avLst/>
          </a:prstGeom>
          <a:noFill/>
          <a:ln>
            <a:noFill/>
          </a:ln>
        </p:spPr>
        <p:txBody>
          <a:bodyPr anchorCtr="0" anchor="ctr" bIns="91425" lIns="91425" rIns="91425" tIns="91425">
            <a:noAutofit/>
          </a:bodyPr>
          <a:lstStyle/>
          <a:p>
            <a:pPr lvl="0" rtl="0">
              <a:spcBef>
                <a:spcPts val="0"/>
              </a:spcBef>
              <a:buNone/>
            </a:pPr>
            <a:r>
              <a:rPr lang="en">
                <a:solidFill>
                  <a:srgbClr val="0000FF"/>
                </a:solidFill>
              </a:rPr>
              <a:t>https://www.youtube.com/watch?v=NgoyVRO0A0EL</a:t>
            </a:r>
          </a:p>
        </p:txBody>
      </p:sp>
      <p:sp>
        <p:nvSpPr>
          <p:cNvPr id="101" name="Shape 101"/>
          <p:cNvSpPr txBox="1"/>
          <p:nvPr/>
        </p:nvSpPr>
        <p:spPr>
          <a:xfrm>
            <a:off x="4366900" y="3592500"/>
            <a:ext cx="3636300" cy="292499"/>
          </a:xfrm>
          <a:prstGeom prst="rect">
            <a:avLst/>
          </a:prstGeom>
          <a:noFill/>
          <a:ln>
            <a:noFill/>
          </a:ln>
        </p:spPr>
        <p:txBody>
          <a:bodyPr anchorCtr="0" anchor="t" bIns="91425" lIns="91425" rIns="91425" tIns="91425">
            <a:noAutofit/>
          </a:bodyPr>
          <a:lstStyle/>
          <a:p>
            <a:pPr>
              <a:spcBef>
                <a:spcPts val="0"/>
              </a:spcBef>
              <a:buNone/>
            </a:pPr>
            <a:r>
              <a:rPr i="1" lang="en" sz="1800">
                <a:solidFill>
                  <a:srgbClr val="FF0000"/>
                </a:solidFill>
              </a:rPr>
              <a:t>Learning to twerk is simple via YouTube which has had over 4,000,000 views in 2014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idx="1" type="body"/>
          </p:nvPr>
        </p:nvSpPr>
        <p:spPr>
          <a:xfrm>
            <a:off x="377450" y="3288125"/>
            <a:ext cx="4649100" cy="2126699"/>
          </a:xfrm>
          <a:prstGeom prst="rect">
            <a:avLst/>
          </a:prstGeom>
        </p:spPr>
        <p:txBody>
          <a:bodyPr anchorCtr="0" anchor="t" bIns="91425" lIns="91425" rIns="91425" tIns="91425">
            <a:noAutofit/>
          </a:bodyPr>
          <a:lstStyle/>
          <a:p>
            <a:pPr rtl="0">
              <a:spcBef>
                <a:spcPts val="0"/>
              </a:spcBef>
              <a:buNone/>
            </a:pPr>
            <a:r>
              <a:rPr b="1" lang="en" sz="1400"/>
              <a:t>Child and teen magazines focus on adult themes of Style, Beauty, fashion and ‘crushes’ that use mature celebrities as their style icons.</a:t>
            </a:r>
          </a:p>
          <a:p>
            <a:pPr>
              <a:spcBef>
                <a:spcPts val="0"/>
              </a:spcBef>
              <a:buNone/>
            </a:pPr>
            <a:r>
              <a:rPr b="1" lang="en" sz="1400">
                <a:solidFill>
                  <a:srgbClr val="9900FF"/>
                </a:solidFill>
              </a:rPr>
              <a:t>Bratz</a:t>
            </a:r>
            <a:r>
              <a:rPr b="1" lang="en" sz="1400"/>
              <a:t> and </a:t>
            </a:r>
            <a:r>
              <a:rPr b="1" lang="en" sz="1400">
                <a:solidFill>
                  <a:srgbClr val="FF00FF"/>
                </a:solidFill>
              </a:rPr>
              <a:t>Barbie </a:t>
            </a:r>
            <a:r>
              <a:rPr b="1" lang="en" sz="1400"/>
              <a:t>dolls pose unrealistic expectations of body image on young girls (See Statistics ABOVE)</a:t>
            </a:r>
          </a:p>
        </p:txBody>
      </p:sp>
      <p:pic>
        <p:nvPicPr>
          <p:cNvPr id="107" name="Shape 107"/>
          <p:cNvPicPr preferRelativeResize="0"/>
          <p:nvPr/>
        </p:nvPicPr>
        <p:blipFill>
          <a:blip r:embed="rId3">
            <a:alphaModFix/>
          </a:blip>
          <a:stretch>
            <a:fillRect/>
          </a:stretch>
        </p:blipFill>
        <p:spPr>
          <a:xfrm rot="1255646">
            <a:off x="4908524" y="1196399"/>
            <a:ext cx="3194575" cy="3571424"/>
          </a:xfrm>
          <a:prstGeom prst="rect">
            <a:avLst/>
          </a:prstGeom>
          <a:noFill/>
          <a:ln>
            <a:noFill/>
          </a:ln>
        </p:spPr>
      </p:pic>
      <p:pic>
        <p:nvPicPr>
          <p:cNvPr id="108" name="Shape 108"/>
          <p:cNvPicPr preferRelativeResize="0"/>
          <p:nvPr/>
        </p:nvPicPr>
        <p:blipFill rotWithShape="1">
          <a:blip r:embed="rId4">
            <a:alphaModFix/>
          </a:blip>
          <a:srcRect b="36110" l="0" r="0" t="0"/>
          <a:stretch/>
        </p:blipFill>
        <p:spPr>
          <a:xfrm>
            <a:off x="0" y="848087"/>
            <a:ext cx="3608849" cy="2607475"/>
          </a:xfrm>
          <a:prstGeom prst="rect">
            <a:avLst/>
          </a:prstGeom>
          <a:noFill/>
          <a:ln>
            <a:noFill/>
          </a:ln>
        </p:spPr>
      </p:pic>
      <p:sp>
        <p:nvSpPr>
          <p:cNvPr id="109" name="Shape 109"/>
          <p:cNvSpPr txBox="1"/>
          <p:nvPr/>
        </p:nvSpPr>
        <p:spPr>
          <a:xfrm>
            <a:off x="3704275" y="1489875"/>
            <a:ext cx="1180200" cy="1323900"/>
          </a:xfrm>
          <a:prstGeom prst="rect">
            <a:avLst/>
          </a:prstGeom>
          <a:noFill/>
          <a:ln>
            <a:noFill/>
          </a:ln>
        </p:spPr>
        <p:txBody>
          <a:bodyPr anchorCtr="0" anchor="t" bIns="91425" lIns="91425" rIns="91425" tIns="91425">
            <a:noAutofit/>
          </a:bodyPr>
          <a:lstStyle/>
          <a:p>
            <a:pPr rtl="0">
              <a:spcBef>
                <a:spcPts val="0"/>
              </a:spcBef>
              <a:buNone/>
            </a:pPr>
            <a:r>
              <a:rPr b="1" lang="en"/>
              <a:t>Excerpt from </a:t>
            </a:r>
            <a:r>
              <a:rPr b="1" lang="en">
                <a:solidFill>
                  <a:srgbClr val="FF00FF"/>
                </a:solidFill>
              </a:rPr>
              <a:t>Barbie Magazine,</a:t>
            </a:r>
          </a:p>
          <a:p>
            <a:pPr>
              <a:spcBef>
                <a:spcPts val="0"/>
              </a:spcBef>
              <a:buNone/>
            </a:pPr>
            <a:r>
              <a:rPr b="1" lang="en"/>
              <a:t>Market aged 6-13!</a:t>
            </a:r>
            <a:r>
              <a:rPr lang="en">
                <a:solidFill>
                  <a:srgbClr val="FF00FF"/>
                </a:solidFill>
              </a:rPr>
              <a:t> </a:t>
            </a:r>
          </a:p>
        </p:txBody>
      </p:sp>
      <p:sp>
        <p:nvSpPr>
          <p:cNvPr id="110" name="Shape 110"/>
          <p:cNvSpPr/>
          <p:nvPr/>
        </p:nvSpPr>
        <p:spPr>
          <a:xfrm>
            <a:off x="4625225" y="1917825"/>
            <a:ext cx="518400" cy="271200"/>
          </a:xfrm>
          <a:prstGeom prst="stripedRight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11" name="Shape 111"/>
          <p:cNvPicPr preferRelativeResize="0"/>
          <p:nvPr/>
        </p:nvPicPr>
        <p:blipFill rotWithShape="1">
          <a:blip r:embed="rId5">
            <a:alphaModFix/>
          </a:blip>
          <a:srcRect b="-2399" l="-24314" r="15476" t="2400"/>
          <a:stretch/>
        </p:blipFill>
        <p:spPr>
          <a:xfrm>
            <a:off x="7518925" y="78425"/>
            <a:ext cx="1441349" cy="1524000"/>
          </a:xfrm>
          <a:prstGeom prst="rect">
            <a:avLst/>
          </a:prstGeom>
          <a:noFill/>
          <a:ln>
            <a:noFill/>
          </a:ln>
        </p:spPr>
      </p:pic>
      <p:sp>
        <p:nvSpPr>
          <p:cNvPr id="112" name="Shape 112"/>
          <p:cNvSpPr txBox="1"/>
          <p:nvPr>
            <p:ph type="title"/>
          </p:nvPr>
        </p:nvSpPr>
        <p:spPr>
          <a:xfrm>
            <a:off x="457200" y="78428"/>
            <a:ext cx="8229600" cy="857400"/>
          </a:xfrm>
          <a:prstGeom prst="rect">
            <a:avLst/>
          </a:prstGeom>
        </p:spPr>
        <p:txBody>
          <a:bodyPr anchorCtr="0" anchor="b" bIns="91425" lIns="91425" rIns="91425" tIns="91425">
            <a:noAutofit/>
          </a:bodyPr>
          <a:lstStyle/>
          <a:p>
            <a:pPr>
              <a:spcBef>
                <a:spcPts val="0"/>
              </a:spcBef>
              <a:buNone/>
            </a:pPr>
            <a:r>
              <a:rPr lang="en"/>
              <a:t>#Print Media and Body image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